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156"/>
  </p:notesMasterIdLst>
  <p:sldIdLst>
    <p:sldId id="256" r:id="rId2"/>
    <p:sldId id="796" r:id="rId3"/>
    <p:sldId id="600" r:id="rId4"/>
    <p:sldId id="798" r:id="rId5"/>
    <p:sldId id="1023" r:id="rId6"/>
    <p:sldId id="799" r:id="rId7"/>
    <p:sldId id="800" r:id="rId8"/>
    <p:sldId id="801" r:id="rId9"/>
    <p:sldId id="802" r:id="rId10"/>
    <p:sldId id="803" r:id="rId11"/>
    <p:sldId id="1028" r:id="rId12"/>
    <p:sldId id="794" r:id="rId13"/>
    <p:sldId id="804" r:id="rId14"/>
    <p:sldId id="805" r:id="rId15"/>
    <p:sldId id="806" r:id="rId16"/>
    <p:sldId id="807" r:id="rId17"/>
    <p:sldId id="808" r:id="rId18"/>
    <p:sldId id="810" r:id="rId19"/>
    <p:sldId id="811" r:id="rId20"/>
    <p:sldId id="812" r:id="rId21"/>
    <p:sldId id="813" r:id="rId22"/>
    <p:sldId id="814" r:id="rId23"/>
    <p:sldId id="816" r:id="rId24"/>
    <p:sldId id="817" r:id="rId25"/>
    <p:sldId id="819" r:id="rId26"/>
    <p:sldId id="818" r:id="rId27"/>
    <p:sldId id="820" r:id="rId28"/>
    <p:sldId id="821" r:id="rId29"/>
    <p:sldId id="824" r:id="rId30"/>
    <p:sldId id="825" r:id="rId31"/>
    <p:sldId id="822" r:id="rId32"/>
    <p:sldId id="826" r:id="rId33"/>
    <p:sldId id="823" r:id="rId34"/>
    <p:sldId id="837" r:id="rId35"/>
    <p:sldId id="828" r:id="rId36"/>
    <p:sldId id="829" r:id="rId37"/>
    <p:sldId id="827" r:id="rId38"/>
    <p:sldId id="836" r:id="rId39"/>
    <p:sldId id="831" r:id="rId40"/>
    <p:sldId id="830" r:id="rId41"/>
    <p:sldId id="832" r:id="rId42"/>
    <p:sldId id="833" r:id="rId43"/>
    <p:sldId id="835" r:id="rId44"/>
    <p:sldId id="1024" r:id="rId45"/>
    <p:sldId id="602" r:id="rId46"/>
    <p:sldId id="839" r:id="rId47"/>
    <p:sldId id="862" r:id="rId48"/>
    <p:sldId id="863" r:id="rId49"/>
    <p:sldId id="864" r:id="rId50"/>
    <p:sldId id="865" r:id="rId51"/>
    <p:sldId id="866" r:id="rId52"/>
    <p:sldId id="1022" r:id="rId53"/>
    <p:sldId id="867" r:id="rId54"/>
    <p:sldId id="872" r:id="rId55"/>
    <p:sldId id="871" r:id="rId56"/>
    <p:sldId id="877" r:id="rId57"/>
    <p:sldId id="874" r:id="rId58"/>
    <p:sldId id="920" r:id="rId59"/>
    <p:sldId id="922" r:id="rId60"/>
    <p:sldId id="923" r:id="rId61"/>
    <p:sldId id="921" r:id="rId62"/>
    <p:sldId id="924" r:id="rId63"/>
    <p:sldId id="925" r:id="rId64"/>
    <p:sldId id="926" r:id="rId65"/>
    <p:sldId id="927" r:id="rId66"/>
    <p:sldId id="928" r:id="rId67"/>
    <p:sldId id="929" r:id="rId68"/>
    <p:sldId id="930" r:id="rId69"/>
    <p:sldId id="931" r:id="rId70"/>
    <p:sldId id="932" r:id="rId71"/>
    <p:sldId id="933" r:id="rId72"/>
    <p:sldId id="902" r:id="rId73"/>
    <p:sldId id="936" r:id="rId74"/>
    <p:sldId id="938" r:id="rId75"/>
    <p:sldId id="942" r:id="rId76"/>
    <p:sldId id="944" r:id="rId77"/>
    <p:sldId id="939" r:id="rId78"/>
    <p:sldId id="945" r:id="rId79"/>
    <p:sldId id="946" r:id="rId80"/>
    <p:sldId id="948" r:id="rId81"/>
    <p:sldId id="947" r:id="rId82"/>
    <p:sldId id="949" r:id="rId83"/>
    <p:sldId id="950" r:id="rId84"/>
    <p:sldId id="951" r:id="rId85"/>
    <p:sldId id="952" r:id="rId86"/>
    <p:sldId id="953" r:id="rId87"/>
    <p:sldId id="954" r:id="rId88"/>
    <p:sldId id="934" r:id="rId89"/>
    <p:sldId id="1025" r:id="rId90"/>
    <p:sldId id="956" r:id="rId91"/>
    <p:sldId id="955" r:id="rId92"/>
    <p:sldId id="957" r:id="rId93"/>
    <p:sldId id="875" r:id="rId94"/>
    <p:sldId id="876" r:id="rId95"/>
    <p:sldId id="968" r:id="rId96"/>
    <p:sldId id="959" r:id="rId97"/>
    <p:sldId id="969" r:id="rId98"/>
    <p:sldId id="958" r:id="rId99"/>
    <p:sldId id="972" r:id="rId100"/>
    <p:sldId id="970" r:id="rId101"/>
    <p:sldId id="971" r:id="rId102"/>
    <p:sldId id="966" r:id="rId103"/>
    <p:sldId id="973" r:id="rId104"/>
    <p:sldId id="974" r:id="rId105"/>
    <p:sldId id="967" r:id="rId106"/>
    <p:sldId id="976" r:id="rId107"/>
    <p:sldId id="977" r:id="rId108"/>
    <p:sldId id="1026" r:id="rId109"/>
    <p:sldId id="975" r:id="rId110"/>
    <p:sldId id="743" r:id="rId111"/>
    <p:sldId id="979" r:id="rId112"/>
    <p:sldId id="980" r:id="rId113"/>
    <p:sldId id="765" r:id="rId114"/>
    <p:sldId id="988" r:id="rId115"/>
    <p:sldId id="981" r:id="rId116"/>
    <p:sldId id="987" r:id="rId117"/>
    <p:sldId id="989" r:id="rId118"/>
    <p:sldId id="986" r:id="rId119"/>
    <p:sldId id="990" r:id="rId120"/>
    <p:sldId id="1029" r:id="rId121"/>
    <p:sldId id="994" r:id="rId122"/>
    <p:sldId id="992" r:id="rId123"/>
    <p:sldId id="993" r:id="rId124"/>
    <p:sldId id="995" r:id="rId125"/>
    <p:sldId id="996" r:id="rId126"/>
    <p:sldId id="983" r:id="rId127"/>
    <p:sldId id="985" r:id="rId128"/>
    <p:sldId id="998" r:id="rId129"/>
    <p:sldId id="999" r:id="rId130"/>
    <p:sldId id="1001" r:id="rId131"/>
    <p:sldId id="1000" r:id="rId132"/>
    <p:sldId id="1002" r:id="rId133"/>
    <p:sldId id="997" r:id="rId134"/>
    <p:sldId id="774" r:id="rId135"/>
    <p:sldId id="1004" r:id="rId136"/>
    <p:sldId id="1005" r:id="rId137"/>
    <p:sldId id="1006" r:id="rId138"/>
    <p:sldId id="1007" r:id="rId139"/>
    <p:sldId id="1008" r:id="rId140"/>
    <p:sldId id="1010" r:id="rId141"/>
    <p:sldId id="1011" r:id="rId142"/>
    <p:sldId id="1009" r:id="rId143"/>
    <p:sldId id="1012" r:id="rId144"/>
    <p:sldId id="1013" r:id="rId145"/>
    <p:sldId id="1014" r:id="rId146"/>
    <p:sldId id="1015" r:id="rId147"/>
    <p:sldId id="1016" r:id="rId148"/>
    <p:sldId id="1017" r:id="rId149"/>
    <p:sldId id="1018" r:id="rId150"/>
    <p:sldId id="1021" r:id="rId151"/>
    <p:sldId id="1019" r:id="rId152"/>
    <p:sldId id="1020" r:id="rId153"/>
    <p:sldId id="1027" r:id="rId154"/>
    <p:sldId id="285" r:id="rId15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CD52"/>
    <a:srgbClr val="848895"/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/>
    <p:restoredTop sz="93358" autoAdjust="0"/>
  </p:normalViewPr>
  <p:slideViewPr>
    <p:cSldViewPr snapToGrid="0" snapToObjects="1">
      <p:cViewPr varScale="1">
        <p:scale>
          <a:sx n="130" d="100"/>
          <a:sy n="130" d="100"/>
        </p:scale>
        <p:origin x="320" y="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4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1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5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9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195" indent="0">
              <a:buFontTx/>
              <a:buNone/>
              <a:defRPr/>
            </a:lvl2pPr>
            <a:lvl3pPr marL="914391" indent="0">
              <a:buFontTx/>
              <a:buNone/>
              <a:defRPr/>
            </a:lvl3pPr>
            <a:lvl4pPr marL="1371586" indent="0">
              <a:buFontTx/>
              <a:buNone/>
              <a:defRPr/>
            </a:lvl4pPr>
            <a:lvl5pPr marL="1828782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1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9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9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2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2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1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195" indent="0">
              <a:buFontTx/>
              <a:buNone/>
              <a:defRPr/>
            </a:lvl2pPr>
            <a:lvl3pPr marL="914391" indent="0">
              <a:buFontTx/>
              <a:buNone/>
              <a:defRPr/>
            </a:lvl3pPr>
            <a:lvl4pPr marL="1371586" indent="0">
              <a:buFontTx/>
              <a:buNone/>
              <a:defRPr/>
            </a:lvl4pPr>
            <a:lvl5pPr marL="1828782" indent="0">
              <a:buFontTx/>
              <a:buNone/>
              <a:defRPr/>
            </a:lvl5pPr>
          </a:lstStyle>
          <a:p>
            <a:pPr lvl="0"/>
            <a:r>
              <a:rPr lang="fi-FI" dirty="0"/>
              <a:t>URL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email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2830"/>
            <a:ext cx="8668182" cy="598454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/>
              <a:t>A </a:t>
            </a:r>
            <a:r>
              <a:rPr lang="fi-FI" dirty="0" err="1"/>
              <a:t>goodbye</a:t>
            </a:r>
            <a:r>
              <a:rPr lang="fi-FI" dirty="0"/>
              <a:t> </a:t>
            </a:r>
            <a:r>
              <a:rPr lang="fi-FI" dirty="0" err="1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8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br>
              <a:rPr lang="fi-FI" dirty="0"/>
            </a:br>
            <a:r>
              <a:rPr lang="fi-FI" dirty="0" err="1"/>
              <a:t>using</a:t>
            </a:r>
            <a:r>
              <a:rPr lang="fi-FI" dirty="0"/>
              <a:t> with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5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9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195" indent="0">
              <a:buFontTx/>
              <a:buNone/>
              <a:defRPr/>
            </a:lvl2pPr>
            <a:lvl3pPr marL="914391" indent="0">
              <a:buFontTx/>
              <a:buNone/>
              <a:defRPr/>
            </a:lvl3pPr>
            <a:lvl4pPr marL="1371586" indent="0">
              <a:buFontTx/>
              <a:buNone/>
              <a:defRPr/>
            </a:lvl4pPr>
            <a:lvl5pPr marL="1828782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8726471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5" y="1370838"/>
            <a:ext cx="2719103" cy="3784986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2" y="1370838"/>
            <a:ext cx="2719103" cy="3784986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9" y="1370838"/>
            <a:ext cx="2719103" cy="3784986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6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66773"/>
            <a:ext cx="8668182" cy="598454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Separator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6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6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9" y="1371006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5" y="2113086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2" y="2113086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6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hf hdr="0" dt="0"/>
  <p:txStyles>
    <p:titleStyle>
      <a:lvl1pPr algn="l" defTabSz="457195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897" indent="-342897" algn="l" defTabSz="457195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43" indent="-285747" algn="l" defTabSz="457195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2989" indent="-228598" algn="l" defTabSz="45719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184" indent="-228598" algn="l" defTabSz="45719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379" indent="-228598" algn="l" defTabSz="45719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575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6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8.png"/><Relationship Id="rId7" Type="http://schemas.openxmlformats.org/officeDocument/2006/relationships/image" Target="../media/image17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0.jpg"/><Relationship Id="rId4" Type="http://schemas.openxmlformats.org/officeDocument/2006/relationships/image" Target="../media/image9.png"/><Relationship Id="rId9" Type="http://schemas.openxmlformats.org/officeDocument/2006/relationships/image" Target="../media/image19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ake-manual.html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ake-manual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ake-manual.htm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QtStudios" TargetMode="External"/><Relationship Id="rId3" Type="http://schemas.openxmlformats.org/officeDocument/2006/relationships/hyperlink" Target="https://wiki.qt.io/Online_Communities" TargetMode="External"/><Relationship Id="rId7" Type="http://schemas.openxmlformats.org/officeDocument/2006/relationships/hyperlink" Target="http://wiki.qt.io/Developer-Guides" TargetMode="External"/><Relationship Id="rId2" Type="http://schemas.openxmlformats.org/officeDocument/2006/relationships/hyperlink" Target="http://www.qt.io/support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tackoverflow.com" TargetMode="External"/><Relationship Id="rId11" Type="http://schemas.openxmlformats.org/officeDocument/2006/relationships/hyperlink" Target="http://qt-apps.org" TargetMode="External"/><Relationship Id="rId5" Type="http://schemas.openxmlformats.org/officeDocument/2006/relationships/hyperlink" Target="https://bugreports.qt.io/" TargetMode="External"/><Relationship Id="rId10" Type="http://schemas.openxmlformats.org/officeDocument/2006/relationships/hyperlink" Target="http://blog.qt.io" TargetMode="External"/><Relationship Id="rId4" Type="http://schemas.openxmlformats.org/officeDocument/2006/relationships/hyperlink" Target="http://www.qtcentre.org/content/" TargetMode="External"/><Relationship Id="rId9" Type="http://schemas.openxmlformats.org/officeDocument/2006/relationships/hyperlink" Target="http://wiki.qt.io/Main_Pag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../tuhoa/main.cpp,%20line%2017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Qt Essentials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>
                <a:ea typeface="MS PGothic" charset="0"/>
              </a:rPr>
              <a:t>January 2018</a:t>
            </a:r>
          </a:p>
          <a:p>
            <a:r>
              <a:rPr lang="en-US" spc="0" dirty="0">
                <a:ea typeface="MS PGothic" charset="0"/>
              </a:rPr>
              <a:t>Based on </a:t>
            </a:r>
            <a:r>
              <a:rPr lang="en-US" spc="0" dirty="0" err="1">
                <a:ea typeface="MS PGothic" charset="0"/>
              </a:rPr>
              <a:t>Qt</a:t>
            </a:r>
            <a:r>
              <a:rPr lang="en-US" spc="0" dirty="0">
                <a:ea typeface="MS PGothic" charset="0"/>
              </a:rPr>
              <a:t> 5.10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N.N.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Qt</a:t>
            </a:r>
            <a:r>
              <a:rPr lang="en-US" sz="2400" dirty="0"/>
              <a:t> for Application Development &amp; use cases</a:t>
            </a:r>
            <a:endParaRPr lang="en-US" dirty="0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0542DBD-517E-4048-A4DD-45267763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D326197F-CBB1-BA40-B37C-C7D6D7D5CED4}"/>
              </a:ext>
            </a:extLst>
          </p:cNvPr>
          <p:cNvSpPr/>
          <p:nvPr/>
        </p:nvSpPr>
        <p:spPr>
          <a:xfrm>
            <a:off x="140950" y="4101535"/>
            <a:ext cx="8765142" cy="1008140"/>
          </a:xfrm>
          <a:prstGeom prst="snip2DiagRect">
            <a:avLst>
              <a:gd name="adj1" fmla="val 12254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ctr"/>
            <a:r>
              <a:rPr lang="en-US" sz="1400">
                <a:solidFill>
                  <a:schemeClr val="accent3"/>
                </a:solidFill>
                <a:ea typeface="Open Sans" pitchFamily="34" charset="0"/>
                <a:cs typeface="Open Sans" pitchFamily="34" charset="0"/>
              </a:rPr>
              <a:t>Desktop &amp; Mobile Platforms: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89C9F954-F51C-E345-8E79-36EBFAC570C9}"/>
              </a:ext>
            </a:extLst>
          </p:cNvPr>
          <p:cNvSpPr/>
          <p:nvPr/>
        </p:nvSpPr>
        <p:spPr>
          <a:xfrm flipH="1">
            <a:off x="385632" y="3004143"/>
            <a:ext cx="8520460" cy="1008140"/>
          </a:xfrm>
          <a:prstGeom prst="snip2DiagRect">
            <a:avLst>
              <a:gd name="adj1" fmla="val 0"/>
              <a:gd name="adj2" fmla="val 11755"/>
            </a:avLst>
          </a:prstGeom>
          <a:solidFill>
            <a:srgbClr val="41CD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ea typeface="Open Sans" pitchFamily="34" charset="0"/>
                <a:cs typeface="Open Sans" pitchFamily="34" charset="0"/>
              </a:rPr>
              <a:t>Qt Application Development</a:t>
            </a:r>
          </a:p>
        </p:txBody>
      </p:sp>
      <p:pic>
        <p:nvPicPr>
          <p:cNvPr id="13" name="Picture 5" descr="Kuvahaun tulos haulle linux logo">
            <a:extLst>
              <a:ext uri="{FF2B5EF4-FFF2-40B4-BE49-F238E27FC236}">
                <a16:creationId xmlns:a16="http://schemas.microsoft.com/office/drawing/2014/main" id="{4EB026FC-62D0-FA48-AB44-1AD6CD6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03" y="4596885"/>
            <a:ext cx="583174" cy="42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A736F54-A066-984B-A70E-8134471C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30" y="4716491"/>
            <a:ext cx="847644" cy="18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Image result for android png transparent">
            <a:extLst>
              <a:ext uri="{FF2B5EF4-FFF2-40B4-BE49-F238E27FC236}">
                <a16:creationId xmlns:a16="http://schemas.microsoft.com/office/drawing/2014/main" id="{1232F84E-0CBF-CF48-9D19-C340A1A6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53" y="4511163"/>
            <a:ext cx="1080150" cy="5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apple ios icon png">
            <a:extLst>
              <a:ext uri="{FF2B5EF4-FFF2-40B4-BE49-F238E27FC236}">
                <a16:creationId xmlns:a16="http://schemas.microsoft.com/office/drawing/2014/main" id="{EB070D33-8488-4947-88A5-2A9E2ABDF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227" y="4484947"/>
            <a:ext cx="648376" cy="6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>
            <a:extLst>
              <a:ext uri="{FF2B5EF4-FFF2-40B4-BE49-F238E27FC236}">
                <a16:creationId xmlns:a16="http://schemas.microsoft.com/office/drawing/2014/main" id="{A99E8909-5C56-7E40-9C66-F7F962DD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58" y="4592820"/>
            <a:ext cx="576840" cy="4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61BBB-1369-6244-8780-E8D76FC3EBBB}"/>
              </a:ext>
            </a:extLst>
          </p:cNvPr>
          <p:cNvSpPr txBox="1"/>
          <p:nvPr/>
        </p:nvSpPr>
        <p:spPr>
          <a:xfrm>
            <a:off x="298847" y="971379"/>
            <a:ext cx="540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A5671-9DDA-C84C-85D9-6063BEAFE02E}"/>
              </a:ext>
            </a:extLst>
          </p:cNvPr>
          <p:cNvCxnSpPr/>
          <p:nvPr/>
        </p:nvCxnSpPr>
        <p:spPr>
          <a:xfrm>
            <a:off x="550863" y="2204830"/>
            <a:ext cx="110902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tableau desktop">
            <a:extLst>
              <a:ext uri="{FF2B5EF4-FFF2-40B4-BE49-F238E27FC236}">
                <a16:creationId xmlns:a16="http://schemas.microsoft.com/office/drawing/2014/main" id="{56117C63-6FF0-5E45-B23F-B40B05A0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52" y="1422954"/>
            <a:ext cx="1978010" cy="12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352DF9-DE35-114B-B5CF-3D772924DB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1" y="1472933"/>
            <a:ext cx="2088126" cy="1392761"/>
          </a:xfrm>
          <a:prstGeom prst="rect">
            <a:avLst/>
          </a:prstGeom>
        </p:spPr>
      </p:pic>
      <p:pic>
        <p:nvPicPr>
          <p:cNvPr id="23" name="Picture Placeholder 9">
            <a:extLst>
              <a:ext uri="{FF2B5EF4-FFF2-40B4-BE49-F238E27FC236}">
                <a16:creationId xmlns:a16="http://schemas.microsoft.com/office/drawing/2014/main" id="{0CBE0E13-1159-9044-92A1-ECAF1195FF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1" t="44882"/>
          <a:stretch/>
        </p:blipFill>
        <p:spPr>
          <a:xfrm>
            <a:off x="2664603" y="1472932"/>
            <a:ext cx="1743358" cy="1296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3BEBB1-8559-5847-A8F2-A9AF10AB57C8}"/>
              </a:ext>
            </a:extLst>
          </p:cNvPr>
          <p:cNvGrpSpPr/>
          <p:nvPr/>
        </p:nvGrpSpPr>
        <p:grpSpPr>
          <a:xfrm>
            <a:off x="4696001" y="1302625"/>
            <a:ext cx="1728240" cy="1466487"/>
            <a:chOff x="5303890" y="2322563"/>
            <a:chExt cx="1728240" cy="1466487"/>
          </a:xfrm>
        </p:grpSpPr>
        <p:pic>
          <p:nvPicPr>
            <p:cNvPr id="25" name="Picture Placeholder 7">
              <a:extLst>
                <a:ext uri="{FF2B5EF4-FFF2-40B4-BE49-F238E27FC236}">
                  <a16:creationId xmlns:a16="http://schemas.microsoft.com/office/drawing/2014/main" id="{98A8298F-B365-7142-9A8A-A8C162F6B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5303890" y="2322563"/>
              <a:ext cx="1728240" cy="1466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1FBBBBEE-2BC3-7F4F-A304-DC2EE7251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1" r="7306"/>
            <a:stretch/>
          </p:blipFill>
          <p:spPr bwMode="auto">
            <a:xfrm>
              <a:off x="6004844" y="2612164"/>
              <a:ext cx="578266" cy="620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27213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Properties from </a:t>
            </a:r>
            <a:r>
              <a:rPr lang="en-US" dirty="0" err="1"/>
              <a:t>QObject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ex-properties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1370839"/>
            <a:ext cx="8062707" cy="3387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objectProperty</a:t>
            </a:r>
            <a:r>
              <a:rPr lang="en-US" sz="1200" dirty="0">
                <a:latin typeface="Courier New"/>
                <a:cs typeface="Courier New"/>
              </a:rPr>
              <a:t> 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 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;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};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C145D5D-E0A5-2641-BC34-19C0A7F1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854330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Properties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Property access methods</a:t>
            </a:r>
          </a:p>
          <a:p>
            <a:pPr lvl="1"/>
            <a:r>
              <a:rPr lang="en-US" dirty="0"/>
              <a:t>Take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argument and return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type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If name is not declared as a </a:t>
            </a:r>
            <a:r>
              <a:rPr lang="en-US" dirty="0">
                <a:latin typeface="Courier New"/>
                <a:cs typeface="Courier New"/>
              </a:rPr>
              <a:t>Q_PROPERTY </a:t>
            </a:r>
          </a:p>
          <a:p>
            <a:pPr lvl="1"/>
            <a:r>
              <a:rPr lang="en-US" dirty="0"/>
              <a:t>-&gt;</a:t>
            </a:r>
            <a:r>
              <a:rPr lang="en-US" b="1" dirty="0"/>
              <a:t>dynamic property</a:t>
            </a:r>
          </a:p>
          <a:p>
            <a:pPr lvl="1"/>
            <a:r>
              <a:rPr lang="en-US" dirty="0"/>
              <a:t>Not accessible from Qt Quick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Q_OBJECT </a:t>
            </a:r>
            <a:r>
              <a:rPr lang="en-US" dirty="0"/>
              <a:t>macro required for properties to work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/>
              <a:t> knows nothing about dynamic properties </a:t>
            </a:r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1993543"/>
            <a:ext cx="8062707" cy="550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property(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setProperty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ED884BD-A0C1-3F47-BC00-CC50AE60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361147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155651"/>
          </a:xfrm>
        </p:spPr>
        <p:txBody>
          <a:bodyPr/>
          <a:lstStyle/>
          <a:p>
            <a:r>
              <a:rPr lang="en-US" dirty="0"/>
              <a:t>Enumerations and flags can be made accessible via the meta object</a:t>
            </a:r>
          </a:p>
          <a:p>
            <a:pPr lvl="1"/>
            <a:r>
              <a:rPr lang="en-US" dirty="0"/>
              <a:t>Can be used as property types as well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Q_ENUM</a:t>
            </a:r>
            <a:r>
              <a:rPr lang="en-US" dirty="0"/>
              <a:t> – registers the </a:t>
            </a:r>
            <a:r>
              <a:rPr lang="en-US" dirty="0" err="1"/>
              <a:t>enum</a:t>
            </a:r>
            <a:r>
              <a:rPr lang="en-US" dirty="0"/>
              <a:t> type with both the meta-object and meta-type system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Q_FLAG</a:t>
            </a:r>
            <a:r>
              <a:rPr lang="en-US" dirty="0"/>
              <a:t> – Registers flags (defined as </a:t>
            </a:r>
            <a:r>
              <a:rPr lang="en-US" dirty="0">
                <a:latin typeface="Courier New"/>
                <a:cs typeface="Courier New"/>
              </a:rPr>
              <a:t>Q_DECLARE_FLAGS</a:t>
            </a:r>
            <a:r>
              <a:rPr lang="en-US" dirty="0"/>
              <a:t>) using </a:t>
            </a:r>
            <a:r>
              <a:rPr lang="en-US" dirty="0">
                <a:latin typeface="Courier New"/>
                <a:cs typeface="Courier New"/>
              </a:rPr>
              <a:t>Q_ENUM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ex-properties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50712" y="2532755"/>
            <a:ext cx="8062707" cy="269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sz="1200" dirty="0">
                <a:latin typeface="Courier New"/>
                <a:cs typeface="Courier New"/>
              </a:rPr>
              <a:t>(Regions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Region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Africa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0x01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Americas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Asia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0x04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Australia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0x08</a:t>
            </a:r>
            <a:r>
              <a:rPr lang="en-US" sz="1200" dirty="0">
                <a:latin typeface="Courier New"/>
                <a:cs typeface="Courier New"/>
              </a:rPr>
              <a:t> };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Q_DECLARE_FLAGS</a:t>
            </a:r>
            <a:r>
              <a:rPr lang="en-US" sz="1200" dirty="0">
                <a:latin typeface="Courier New"/>
                <a:cs typeface="Courier New"/>
              </a:rPr>
              <a:t>(Regions,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Q_FLAG</a:t>
            </a:r>
            <a:r>
              <a:rPr lang="en-US" sz="1200" dirty="0">
                <a:latin typeface="Courier New"/>
                <a:cs typeface="Courier New"/>
              </a:rPr>
              <a:t>(Region)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Q_FLAG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enumeration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Q_ENUM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};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7AE023D-CCFA-B54A-BEAF-CCA65FEF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394355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property types can be any type, supported by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Union for common Qt "value types” (</a:t>
            </a:r>
            <a:r>
              <a:rPr lang="en-US" dirty="0" err="1"/>
              <a:t>copyable</a:t>
            </a:r>
            <a:r>
              <a:rPr lang="en-US" dirty="0"/>
              <a:t>, assignable) </a:t>
            </a:r>
          </a:p>
          <a:p>
            <a:endParaRPr lang="en-US" dirty="0"/>
          </a:p>
          <a:p>
            <a:r>
              <a:rPr lang="en-US" dirty="0"/>
              <a:t>Value type, supporting implicit sharing </a:t>
            </a:r>
          </a:p>
          <a:p>
            <a:endParaRPr lang="en-US" dirty="0"/>
          </a:p>
          <a:p>
            <a:r>
              <a:rPr lang="en-US" dirty="0"/>
              <a:t>Custom types can be added</a:t>
            </a:r>
          </a:p>
          <a:p>
            <a:endParaRPr lang="en-US" dirty="0"/>
          </a:p>
          <a:p>
            <a:r>
              <a:rPr lang="en-US" dirty="0"/>
              <a:t>Based on the meta-type system</a:t>
            </a:r>
          </a:p>
          <a:p>
            <a:pPr lvl="1"/>
            <a:r>
              <a:rPr lang="en-US" dirty="0"/>
              <a:t>Extends dynamic features to value types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0872150-865E-4042-8D08-61366FE5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759329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Variants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Easy to create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objects as the inverse conversion is automatic for all supported data types 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variant = </a:t>
            </a:r>
            <a:r>
              <a:rPr lang="en-US" sz="1200" dirty="0" err="1">
                <a:latin typeface="Courier New"/>
                <a:cs typeface="Courier New"/>
              </a:rPr>
              <a:t>QColor</a:t>
            </a:r>
            <a:r>
              <a:rPr lang="en-US" sz="1200" dirty="0">
                <a:latin typeface="Courier New"/>
                <a:cs typeface="Courier New"/>
              </a:rPr>
              <a:t>(Qt::red);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anotherVariant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QPixmap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image.png</a:t>
            </a:r>
            <a:r>
              <a:rPr lang="en-US" sz="1200" dirty="0">
                <a:latin typeface="Courier New"/>
                <a:cs typeface="Courier New"/>
              </a:rPr>
              <a:t>”));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anotherVariant.typeName</a:t>
            </a:r>
            <a:r>
              <a:rPr lang="en-US" sz="1200" dirty="0">
                <a:latin typeface="Courier New"/>
                <a:cs typeface="Courier New"/>
              </a:rPr>
              <a:t>(); // Logs “</a:t>
            </a:r>
            <a:r>
              <a:rPr lang="en-US" sz="1200" dirty="0" err="1">
                <a:latin typeface="Courier New"/>
                <a:cs typeface="Courier New"/>
              </a:rPr>
              <a:t>QPixmap</a:t>
            </a:r>
            <a:r>
              <a:rPr lang="en-US" sz="1200" dirty="0">
                <a:latin typeface="Courier New"/>
                <a:cs typeface="Courier New"/>
              </a:rPr>
              <a:t>”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CustomType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customValueType</a:t>
            </a:r>
            <a:r>
              <a:rPr lang="en-US" sz="1200" dirty="0">
                <a:latin typeface="Courier New"/>
                <a:cs typeface="Courier New"/>
              </a:rPr>
              <a:t>;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yetAnotherVariant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fromValue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customValueType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  <a:p>
            <a:r>
              <a:rPr lang="en-US" dirty="0"/>
              <a:t>Conversion functions exist for </a:t>
            </a:r>
            <a:r>
              <a:rPr lang="en-US" dirty="0" err="1"/>
              <a:t>QtCore</a:t>
            </a:r>
            <a:r>
              <a:rPr lang="en-US" dirty="0"/>
              <a:t> types </a:t>
            </a:r>
          </a:p>
          <a:p>
            <a:pPr lvl="1"/>
            <a:r>
              <a:rPr lang="en-US" dirty="0"/>
              <a:t>For other types use template functions</a:t>
            </a: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string = </a:t>
            </a:r>
            <a:r>
              <a:rPr lang="en-US" sz="1200" dirty="0" err="1">
                <a:latin typeface="Courier New"/>
                <a:cs typeface="Courier New"/>
              </a:rPr>
              <a:t>variant.toString</a:t>
            </a:r>
            <a:r>
              <a:rPr lang="en-US" sz="1200" dirty="0">
                <a:latin typeface="Courier New"/>
                <a:cs typeface="Courier New"/>
              </a:rPr>
              <a:t>(); //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is a type in Qt Core </a:t>
            </a:r>
          </a:p>
          <a:p>
            <a:pPr marL="357183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// </a:t>
            </a:r>
            <a:r>
              <a:rPr lang="en-US" sz="1200" dirty="0" err="1">
                <a:latin typeface="Courier New"/>
                <a:cs typeface="Courier New"/>
              </a:rPr>
              <a:t>QSettings</a:t>
            </a:r>
            <a:r>
              <a:rPr lang="en-US" sz="1200" dirty="0">
                <a:latin typeface="Courier New"/>
                <a:cs typeface="Courier New"/>
              </a:rPr>
              <a:t> store &lt;key, value&gt; pairs and </a:t>
            </a:r>
            <a:r>
              <a:rPr lang="en-US" sz="1200" dirty="0" err="1">
                <a:latin typeface="Courier New"/>
                <a:cs typeface="Courier New"/>
              </a:rPr>
              <a:t>QSettings</a:t>
            </a:r>
            <a:r>
              <a:rPr lang="en-US" sz="1200" dirty="0">
                <a:latin typeface="Courier New"/>
                <a:cs typeface="Courier New"/>
              </a:rPr>
              <a:t>::value() returns </a:t>
            </a:r>
            <a:r>
              <a:rPr lang="en-US" sz="1200" dirty="0" err="1">
                <a:latin typeface="Courier New"/>
                <a:cs typeface="Courier New"/>
              </a:rPr>
              <a:t>QVariant</a:t>
            </a:r>
            <a:endParaRPr lang="en-US" sz="1200" dirty="0">
              <a:latin typeface="Courier New"/>
              <a:cs typeface="Courier New"/>
            </a:endParaRPr>
          </a:p>
          <a:p>
            <a:pPr marL="357183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settings.value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”).value&lt;</a:t>
            </a: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ex-variants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4AC25EC-3E38-8542-9BA9-F62A156D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168188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Meta-Type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425651"/>
          </a:xfrm>
        </p:spPr>
        <p:txBody>
          <a:bodyPr/>
          <a:lstStyle/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GB" dirty="0"/>
              <a:t> manages named types</a:t>
            </a:r>
          </a:p>
          <a:p>
            <a:pPr lvl="1"/>
            <a:r>
              <a:rPr lang="en-US" dirty="0"/>
              <a:t>Types known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US" dirty="0"/>
              <a:t> can be accessed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QVariant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/>
              <a:t>Provides registered types a </a:t>
            </a:r>
            <a:r>
              <a:rPr lang="en-GB" dirty="0">
                <a:latin typeface="Courier New"/>
                <a:cs typeface="Courier New"/>
              </a:rPr>
              <a:t>char *</a:t>
            </a:r>
            <a:r>
              <a:rPr lang="en-GB" dirty="0"/>
              <a:t> name and </a:t>
            </a:r>
            <a:r>
              <a:rPr lang="en-GB" dirty="0" err="1">
                <a:latin typeface="Courier New"/>
                <a:cs typeface="Courier New"/>
              </a:rPr>
              <a:t>int</a:t>
            </a:r>
            <a:r>
              <a:rPr lang="en-GB" dirty="0"/>
              <a:t> identifier </a:t>
            </a:r>
          </a:p>
          <a:p>
            <a:pPr lvl="1"/>
            <a:r>
              <a:rPr lang="en-GB" dirty="0"/>
              <a:t>Allows creating, destroying, copying, and serializing </a:t>
            </a:r>
            <a:r>
              <a:rPr lang="en-GB" u="sng" dirty="0"/>
              <a:t>assignable</a:t>
            </a:r>
            <a:r>
              <a:rPr lang="en-GB" dirty="0"/>
              <a:t> types 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Custom types can be added to the meta-type system with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Q_DECLARE_METATYPE(Type)</a:t>
            </a:r>
          </a:p>
          <a:p>
            <a:pPr lvl="1"/>
            <a:r>
              <a:rPr lang="en-US" dirty="0"/>
              <a:t>Custom streaming operators, type converter, and equality comparison functions may be registered </a:t>
            </a:r>
          </a:p>
          <a:p>
            <a:pPr lvl="1"/>
            <a:endParaRPr lang="en-US" dirty="0"/>
          </a:p>
          <a:p>
            <a:r>
              <a:rPr lang="en-US" dirty="0"/>
              <a:t>Makes value types dynamic</a:t>
            </a:r>
          </a:p>
          <a:p>
            <a:pPr lvl="1"/>
            <a:r>
              <a:rPr lang="en-US" dirty="0"/>
              <a:t>Completes introspection functionality to non-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types by associating a type name to a type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3899870"/>
            <a:ext cx="8062707" cy="1255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QMetaType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 Class declaration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Q_DECLARE_METATYPE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2ABAC0A-F749-EA45-8C05-36370E33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627211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 and </a:t>
            </a:r>
            <a:r>
              <a:rPr lang="en-US" dirty="0" err="1"/>
              <a:t>QVariant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6" y="1432128"/>
            <a:ext cx="8123086" cy="313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/>
              <a:t>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contact.setName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/>
              <a:t>QVariant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(contact); </a:t>
            </a:r>
            <a:r>
              <a:rPr lang="en-US" sz="1200" dirty="0">
                <a:solidFill>
                  <a:srgbClr val="008000"/>
                </a:solidFill>
              </a:rPr>
              <a:t>// Custom type </a:t>
            </a: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variant.value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contact2.name();</a:t>
            </a:r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variant.typeName</a:t>
            </a:r>
            <a:r>
              <a:rPr lang="en-US" sz="1200" dirty="0"/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prints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"Contact"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type(</a:t>
            </a:r>
            <a:r>
              <a:rPr lang="en-US" sz="1200" dirty="0" err="1"/>
              <a:t>variant.userType</a:t>
            </a:r>
            <a:r>
              <a:rPr lang="en-US" sz="1200" dirty="0"/>
              <a:t>());</a:t>
            </a:r>
            <a:r>
              <a:rPr lang="en-US" sz="1200" dirty="0">
                <a:solidFill>
                  <a:srgbClr val="C0C0C0"/>
                </a:solidFill>
              </a:rPr>
              <a:t>  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1025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(</a:t>
            </a:r>
            <a:r>
              <a:rPr lang="en-US" sz="1200" dirty="0" err="1">
                <a:solidFill>
                  <a:srgbClr val="008000"/>
                </a:solidFill>
              </a:rPr>
              <a:t>QMetaType</a:t>
            </a:r>
            <a:r>
              <a:rPr lang="en-US" sz="1200" dirty="0">
                <a:solidFill>
                  <a:srgbClr val="008000"/>
                </a:solidFill>
              </a:rPr>
              <a:t>::User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+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1)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qRegisterMetaType</a:t>
            </a:r>
            <a:r>
              <a:rPr lang="en-US" sz="1200" dirty="0"/>
              <a:t>&lt;Contact&gt;()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qMetaTypeId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New object created using </a:t>
            </a:r>
            <a:r>
              <a:rPr lang="en-US" sz="1200" dirty="0" err="1">
                <a:solidFill>
                  <a:srgbClr val="008000"/>
                </a:solidFill>
              </a:rPr>
              <a:t>int</a:t>
            </a:r>
            <a:r>
              <a:rPr lang="en-US" sz="1200" dirty="0">
                <a:solidFill>
                  <a:srgbClr val="008000"/>
                </a:solidFill>
              </a:rPr>
              <a:t> identifier </a:t>
            </a: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*contact3(</a:t>
            </a:r>
            <a:r>
              <a:rPr lang="en-US" sz="1200" dirty="0" err="1">
                <a:solidFill>
                  <a:srgbClr val="808000"/>
                </a:solidFill>
              </a:rPr>
              <a:t>static_cast</a:t>
            </a:r>
            <a:r>
              <a:rPr lang="en-US" sz="1200" dirty="0"/>
              <a:t>&lt;Contact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QMetaType</a:t>
            </a:r>
            <a:r>
              <a:rPr lang="en-US" sz="1200" dirty="0"/>
              <a:t>::create(type)));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contact3-&gt;</a:t>
            </a:r>
            <a:r>
              <a:rPr lang="en-US" sz="1200" dirty="0" err="1"/>
              <a:t>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"Ann"</a:t>
            </a:r>
            <a:r>
              <a:rPr lang="en-US" sz="1200" dirty="0"/>
              <a:t>);</a:t>
            </a:r>
            <a:endParaRPr lang="en-US" sz="1200" dirty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ex-meta-type-system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46799E7-068B-9C4C-BC8C-B9E22BE1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968622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on Custom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Parameters in queued connections </a:t>
            </a:r>
            <a:r>
              <a:rPr lang="en-GB" dirty="0"/>
              <a:t>must be known by the meta type system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Parameters serialized into an event, which is passed between a signalling and receiving objects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Parameter objects re-created in the receiving object and parameters de-serialized from the event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 your custom type to the meta-object system using </a:t>
            </a:r>
            <a:r>
              <a:rPr lang="en-GB" dirty="0">
                <a:latin typeface="Courier New" pitchFamily="49" charset="0"/>
              </a:rPr>
              <a:t>Q_DECLARE_METATYPE()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Additionally, call </a:t>
            </a:r>
            <a:r>
              <a:rPr lang="en-GB" dirty="0" err="1">
                <a:latin typeface="Courier New" pitchFamily="49" charset="0"/>
              </a:rPr>
              <a:t>qMetaTypeId</a:t>
            </a:r>
            <a:r>
              <a:rPr lang="en-GB" dirty="0">
                <a:latin typeface="Courier New" pitchFamily="49" charset="0"/>
              </a:rPr>
              <a:t>&lt;</a:t>
            </a:r>
            <a:r>
              <a:rPr lang="en-GB" dirty="0" err="1">
                <a:latin typeface="Courier New" pitchFamily="49" charset="0"/>
              </a:rPr>
              <a:t>MyType</a:t>
            </a:r>
            <a:r>
              <a:rPr lang="en-GB" dirty="0">
                <a:latin typeface="Courier New" pitchFamily="49" charset="0"/>
              </a:rPr>
              <a:t>&gt;() </a:t>
            </a:r>
            <a:r>
              <a:rPr lang="en-GB" dirty="0"/>
              <a:t>or</a:t>
            </a:r>
            <a:r>
              <a:rPr lang="en-GB" dirty="0">
                <a:latin typeface="Courier New" pitchFamily="49" charset="0"/>
              </a:rPr>
              <a:t> </a:t>
            </a:r>
            <a:r>
              <a:rPr lang="en-GB" dirty="0" err="1">
                <a:latin typeface="Courier New" pitchFamily="49" charset="0"/>
              </a:rPr>
              <a:t>qRegisterMetaTyoe</a:t>
            </a:r>
            <a:r>
              <a:rPr lang="en-GB" dirty="0">
                <a:latin typeface="Courier New" pitchFamily="49" charset="0"/>
              </a:rPr>
              <a:t>&lt;</a:t>
            </a:r>
            <a:r>
              <a:rPr lang="en-GB" dirty="0" err="1">
                <a:latin typeface="Courier New" pitchFamily="49" charset="0"/>
              </a:rPr>
              <a:t>TypeDef</a:t>
            </a:r>
            <a:r>
              <a:rPr lang="en-GB" dirty="0">
                <a:latin typeface="Courier New" pitchFamily="49" charset="0"/>
              </a:rPr>
              <a:t>&gt;() </a:t>
            </a:r>
            <a:r>
              <a:rPr lang="en-GB" dirty="0"/>
              <a:t>before making the first queued connection, if the signalling and receiving objects are in separate threads  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This will enable run-time name resolution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ex-custom-data-in-connections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C2C2EAB-6ACB-DE43-A866-8D5E589A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35151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benefits are there in Qt property system?</a:t>
            </a:r>
          </a:p>
          <a:p>
            <a:r>
              <a:rPr lang="en-US" dirty="0"/>
              <a:t>Are there any drawbacks?</a:t>
            </a:r>
          </a:p>
          <a:p>
            <a:r>
              <a:rPr lang="en-US" dirty="0"/>
              <a:t>Where properties are used in Qt?</a:t>
            </a:r>
          </a:p>
          <a:p>
            <a:r>
              <a:rPr lang="en-US" dirty="0"/>
              <a:t>What kind of classes can be used as properties?</a:t>
            </a:r>
          </a:p>
          <a:p>
            <a:r>
              <a:rPr lang="en-US" dirty="0"/>
              <a:t>Is it possible to use Qt objects as properties? Why or why not?</a:t>
            </a:r>
          </a:p>
          <a:p>
            <a:r>
              <a:rPr lang="en-US" dirty="0"/>
              <a:t>How custom types can be used as properties?</a:t>
            </a:r>
          </a:p>
          <a:p>
            <a:r>
              <a:rPr lang="en-US" dirty="0"/>
              <a:t>What is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?</a:t>
            </a:r>
          </a:p>
          <a:p>
            <a:r>
              <a:rPr lang="en-US" dirty="0"/>
              <a:t>How and where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is used?</a:t>
            </a:r>
          </a:p>
          <a:p>
            <a:r>
              <a:rPr lang="en-US" dirty="0"/>
              <a:t>How </a:t>
            </a:r>
            <a:r>
              <a:rPr lang="en-US" dirty="0" err="1"/>
              <a:t>QVariant</a:t>
            </a:r>
            <a:r>
              <a:rPr lang="en-US" dirty="0"/>
              <a:t> is related to meta-type system?</a:t>
            </a:r>
          </a:p>
          <a:p>
            <a:r>
              <a:rPr lang="en-US" dirty="0"/>
              <a:t>When is it required to register custom types with </a:t>
            </a:r>
            <a:r>
              <a:rPr lang="en-US" dirty="0" err="1">
                <a:latin typeface="Courier New"/>
                <a:cs typeface="Courier New"/>
              </a:rPr>
              <a:t>qMetaTypeId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qRegisterMetaType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?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717C939-5D02-364E-99DC-E202C121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808754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Object properties allow accessing object data without knowing the actual type of the object</a:t>
            </a:r>
          </a:p>
          <a:p>
            <a:endParaRPr lang="en-US" dirty="0"/>
          </a:p>
          <a:p>
            <a:r>
              <a:rPr lang="en-US" dirty="0"/>
              <a:t>Several frameworks in Qt use properties</a:t>
            </a:r>
          </a:p>
          <a:p>
            <a:pPr lvl="1"/>
            <a:r>
              <a:rPr lang="en-US" dirty="0"/>
              <a:t>Property animations</a:t>
            </a:r>
          </a:p>
          <a:p>
            <a:pPr lvl="1"/>
            <a:r>
              <a:rPr lang="en-US" dirty="0"/>
              <a:t>Style sheets</a:t>
            </a:r>
          </a:p>
          <a:p>
            <a:pPr lvl="1"/>
            <a:r>
              <a:rPr lang="en-US" dirty="0"/>
              <a:t>QML</a:t>
            </a:r>
          </a:p>
          <a:p>
            <a:pPr lvl="1"/>
            <a:endParaRPr lang="en-US" dirty="0"/>
          </a:p>
          <a:p>
            <a:r>
              <a:rPr lang="en-US" dirty="0"/>
              <a:t>Any type, known by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(meta-type system) can be used as a property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extends object introspection to value types</a:t>
            </a:r>
          </a:p>
          <a:p>
            <a:pPr lvl="1"/>
            <a:r>
              <a:rPr lang="en-US" dirty="0"/>
              <a:t>Value types are given an char pointer name and integer identifier </a:t>
            </a:r>
          </a:p>
          <a:p>
            <a:endParaRPr lang="en-US" dirty="0"/>
          </a:p>
          <a:p>
            <a:r>
              <a:rPr lang="en-US" dirty="0"/>
              <a:t>Custom assignable types can be registered to the meta-type system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80EE82A-3C7B-DB44-B356-E6CC6BB4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2790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7909" y="406289"/>
            <a:ext cx="8228174" cy="778533"/>
          </a:xfrm>
        </p:spPr>
        <p:txBody>
          <a:bodyPr/>
          <a:lstStyle/>
          <a:p>
            <a:r>
              <a:rPr lang="en-US" altLang="ko-KR" sz="2400" dirty="0" err="1"/>
              <a:t>Qt</a:t>
            </a:r>
            <a:r>
              <a:rPr lang="en-US" altLang="ko-KR" sz="2400" dirty="0"/>
              <a:t> Device Creation &amp; </a:t>
            </a:r>
            <a:r>
              <a:rPr lang="en-US" altLang="ko-KR" sz="2400" dirty="0" err="1"/>
              <a:t>Qt</a:t>
            </a:r>
            <a:r>
              <a:rPr lang="en-US" altLang="ko-KR" sz="2400" dirty="0"/>
              <a:t> offerings for industries</a:t>
            </a:r>
            <a:endParaRPr lang="en-US" dirty="0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0542DBD-517E-4048-A4DD-45267763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D326197F-CBB1-BA40-B37C-C7D6D7D5CED4}"/>
              </a:ext>
            </a:extLst>
          </p:cNvPr>
          <p:cNvSpPr/>
          <p:nvPr/>
        </p:nvSpPr>
        <p:spPr>
          <a:xfrm>
            <a:off x="140950" y="4101535"/>
            <a:ext cx="8765142" cy="1008140"/>
          </a:xfrm>
          <a:prstGeom prst="snip2DiagRect">
            <a:avLst>
              <a:gd name="adj1" fmla="val 12254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ctr"/>
            <a:r>
              <a:rPr lang="en-US" sz="1400">
                <a:solidFill>
                  <a:schemeClr val="accent3"/>
                </a:solidFill>
                <a:ea typeface="Open Sans" pitchFamily="34" charset="0"/>
                <a:cs typeface="Open Sans" pitchFamily="34" charset="0"/>
              </a:rPr>
              <a:t>Desktop &amp; Mobile Platforms: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89C9F954-F51C-E345-8E79-36EBFAC570C9}"/>
              </a:ext>
            </a:extLst>
          </p:cNvPr>
          <p:cNvSpPr/>
          <p:nvPr/>
        </p:nvSpPr>
        <p:spPr>
          <a:xfrm flipH="1">
            <a:off x="385632" y="3004143"/>
            <a:ext cx="8520460" cy="1008140"/>
          </a:xfrm>
          <a:prstGeom prst="snip2DiagRect">
            <a:avLst>
              <a:gd name="adj1" fmla="val 0"/>
              <a:gd name="adj2" fmla="val 11755"/>
            </a:avLst>
          </a:prstGeom>
          <a:solidFill>
            <a:srgbClr val="41CD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ea typeface="Open Sans" pitchFamily="34" charset="0"/>
                <a:cs typeface="Open Sans" pitchFamily="34" charset="0"/>
              </a:rPr>
              <a:t>Qt</a:t>
            </a:r>
            <a:r>
              <a:rPr lang="en-US" sz="2000" dirty="0">
                <a:ea typeface="Open Sans" pitchFamily="34" charset="0"/>
                <a:cs typeface="Open Sans" pitchFamily="34" charset="0"/>
              </a:rPr>
              <a:t> Device Creation</a:t>
            </a:r>
          </a:p>
        </p:txBody>
      </p:sp>
      <p:pic>
        <p:nvPicPr>
          <p:cNvPr id="13" name="Picture 5" descr="Kuvahaun tulos haulle linux logo">
            <a:extLst>
              <a:ext uri="{FF2B5EF4-FFF2-40B4-BE49-F238E27FC236}">
                <a16:creationId xmlns:a16="http://schemas.microsoft.com/office/drawing/2014/main" id="{4EB026FC-62D0-FA48-AB44-1AD6CD6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03" y="4596885"/>
            <a:ext cx="583174" cy="42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A736F54-A066-984B-A70E-8134471C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30" y="4716491"/>
            <a:ext cx="847644" cy="18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Image result for android png transparent">
            <a:extLst>
              <a:ext uri="{FF2B5EF4-FFF2-40B4-BE49-F238E27FC236}">
                <a16:creationId xmlns:a16="http://schemas.microsoft.com/office/drawing/2014/main" id="{1232F84E-0CBF-CF48-9D19-C340A1A6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53" y="4511163"/>
            <a:ext cx="1080150" cy="5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apple ios icon png">
            <a:extLst>
              <a:ext uri="{FF2B5EF4-FFF2-40B4-BE49-F238E27FC236}">
                <a16:creationId xmlns:a16="http://schemas.microsoft.com/office/drawing/2014/main" id="{EB070D33-8488-4947-88A5-2A9E2ABDF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227" y="4484947"/>
            <a:ext cx="648376" cy="6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>
            <a:extLst>
              <a:ext uri="{FF2B5EF4-FFF2-40B4-BE49-F238E27FC236}">
                <a16:creationId xmlns:a16="http://schemas.microsoft.com/office/drawing/2014/main" id="{A99E8909-5C56-7E40-9C66-F7F962DD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58" y="4592820"/>
            <a:ext cx="576840" cy="4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61BBB-1369-6244-8780-E8D76FC3EBBB}"/>
              </a:ext>
            </a:extLst>
          </p:cNvPr>
          <p:cNvSpPr txBox="1"/>
          <p:nvPr/>
        </p:nvSpPr>
        <p:spPr>
          <a:xfrm>
            <a:off x="298847" y="971379"/>
            <a:ext cx="540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Vertical offering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A5671-9DDA-C84C-85D9-6063BEAFE02E}"/>
              </a:ext>
            </a:extLst>
          </p:cNvPr>
          <p:cNvCxnSpPr/>
          <p:nvPr/>
        </p:nvCxnSpPr>
        <p:spPr>
          <a:xfrm>
            <a:off x="550863" y="2204830"/>
            <a:ext cx="110902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110FBFA5-B11C-B449-AC67-3292B88681E7}"/>
              </a:ext>
            </a:extLst>
          </p:cNvPr>
          <p:cNvSpPr/>
          <p:nvPr/>
        </p:nvSpPr>
        <p:spPr>
          <a:xfrm>
            <a:off x="385632" y="1484730"/>
            <a:ext cx="2204071" cy="1412032"/>
          </a:xfrm>
          <a:prstGeom prst="snip2DiagRect">
            <a:avLst>
              <a:gd name="adj1" fmla="val 6831"/>
              <a:gd name="adj2" fmla="val 0"/>
            </a:avLst>
          </a:prstGeom>
          <a:blipFill>
            <a:blip r:embed="rId7"/>
            <a:srcRect/>
            <a:stretch>
              <a:fillRect l="-95" r="-95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r>
              <a:rPr lang="en-US" sz="1400" b="1" err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Qt</a:t>
            </a:r>
            <a:r>
              <a:rPr lang="en-US" sz="140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 in Automation</a:t>
            </a:r>
          </a:p>
        </p:txBody>
      </p:sp>
      <p:sp>
        <p:nvSpPr>
          <p:cNvPr id="27" name="Snip Diagonal Corner Rectangle 26">
            <a:extLst>
              <a:ext uri="{FF2B5EF4-FFF2-40B4-BE49-F238E27FC236}">
                <a16:creationId xmlns:a16="http://schemas.microsoft.com/office/drawing/2014/main" id="{6BB58B9B-6C77-6E4F-9642-0BDB629F473A}"/>
              </a:ext>
            </a:extLst>
          </p:cNvPr>
          <p:cNvSpPr/>
          <p:nvPr/>
        </p:nvSpPr>
        <p:spPr>
          <a:xfrm>
            <a:off x="2743736" y="1484730"/>
            <a:ext cx="1948582" cy="1412032"/>
          </a:xfrm>
          <a:prstGeom prst="snip2DiagRect">
            <a:avLst>
              <a:gd name="adj1" fmla="val 6831"/>
              <a:gd name="adj2" fmla="val 0"/>
            </a:avLst>
          </a:prstGeom>
          <a:blipFill>
            <a:blip r:embed="rId8"/>
            <a:srcRect/>
            <a:stretch>
              <a:fillRect l="-75" r="-75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r>
              <a:rPr lang="en-US" sz="1400" b="1" dirty="0" err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Qt</a:t>
            </a:r>
            <a:r>
              <a:rPr lang="en-US" sz="1400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 in Automotive</a:t>
            </a:r>
          </a:p>
        </p:txBody>
      </p:sp>
      <p:sp>
        <p:nvSpPr>
          <p:cNvPr id="28" name="Snip Diagonal Corner Rectangle 27">
            <a:extLst>
              <a:ext uri="{FF2B5EF4-FFF2-40B4-BE49-F238E27FC236}">
                <a16:creationId xmlns:a16="http://schemas.microsoft.com/office/drawing/2014/main" id="{37611F48-82A3-8F45-929F-25B8ACF38BAC}"/>
              </a:ext>
            </a:extLst>
          </p:cNvPr>
          <p:cNvSpPr/>
          <p:nvPr/>
        </p:nvSpPr>
        <p:spPr>
          <a:xfrm>
            <a:off x="6921062" y="1456562"/>
            <a:ext cx="1985030" cy="1440200"/>
          </a:xfrm>
          <a:prstGeom prst="snip2DiagRect">
            <a:avLst>
              <a:gd name="adj1" fmla="val 6831"/>
              <a:gd name="adj2" fmla="val 0"/>
            </a:avLst>
          </a:prstGeom>
          <a:blipFill>
            <a:blip r:embed="rId9"/>
            <a:srcRect/>
            <a:stretch>
              <a:fillRect l="-95" r="-95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br>
              <a:rPr lang="en-US" sz="140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</a:br>
            <a:r>
              <a:rPr lang="en-US" sz="1400" b="1" err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Qt</a:t>
            </a:r>
            <a:r>
              <a:rPr lang="en-US" sz="140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 in Digital TV</a:t>
            </a:r>
          </a:p>
        </p:txBody>
      </p:sp>
      <p:sp>
        <p:nvSpPr>
          <p:cNvPr id="29" name="Snip Diagonal Corner Rectangle 28">
            <a:extLst>
              <a:ext uri="{FF2B5EF4-FFF2-40B4-BE49-F238E27FC236}">
                <a16:creationId xmlns:a16="http://schemas.microsoft.com/office/drawing/2014/main" id="{C9C86E25-A93B-E145-AF8C-6BC2F7E9B48F}"/>
              </a:ext>
            </a:extLst>
          </p:cNvPr>
          <p:cNvSpPr/>
          <p:nvPr/>
        </p:nvSpPr>
        <p:spPr>
          <a:xfrm>
            <a:off x="4837651" y="1461536"/>
            <a:ext cx="1985030" cy="1440435"/>
          </a:xfrm>
          <a:prstGeom prst="snip2DiagRect">
            <a:avLst>
              <a:gd name="adj1" fmla="val 6831"/>
              <a:gd name="adj2" fmla="val 0"/>
            </a:avLst>
          </a:prstGeom>
          <a:blipFill>
            <a:blip r:embed="rId10"/>
            <a:srcRect/>
            <a:stretch>
              <a:fillRect l="-83" r="-83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r>
              <a:rPr lang="en-US" sz="1400" b="1" dirty="0" err="1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Qt</a:t>
            </a:r>
            <a:r>
              <a:rPr lang="en-US" sz="1400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rPr>
              <a:t> in Medical</a:t>
            </a:r>
          </a:p>
        </p:txBody>
      </p:sp>
    </p:spTree>
    <p:extLst>
      <p:ext uri="{BB962C8B-B14F-4D97-AF65-F5344CB8AC3E}">
        <p14:creationId xmlns:p14="http://schemas.microsoft.com/office/powerpoint/2010/main" val="41119341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Core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90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String Handling </a:t>
            </a:r>
          </a:p>
          <a:p>
            <a:r>
              <a:rPr lang="en-US" dirty="0"/>
              <a:t>Handling Files  </a:t>
            </a:r>
          </a:p>
          <a:p>
            <a:r>
              <a:rPr lang="en-US" dirty="0"/>
              <a:t>Item Containers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8FE3567-CD49-CD4B-8423-923746A6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724261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...how to use and manipulate string efficiently in Qt</a:t>
            </a:r>
          </a:p>
          <a:p>
            <a:r>
              <a:rPr lang="en-US" dirty="0"/>
              <a:t>…file usage and data streaming</a:t>
            </a:r>
          </a:p>
          <a:p>
            <a:r>
              <a:rPr lang="en-US" dirty="0"/>
              <a:t>…Qt item containers</a:t>
            </a:r>
          </a:p>
          <a:p>
            <a:r>
              <a:rPr lang="en-US" dirty="0"/>
              <a:t>…best practices with item containers</a:t>
            </a:r>
          </a:p>
          <a:p>
            <a:r>
              <a:rPr lang="en-US" dirty="0"/>
              <a:t>…Java-style iterators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F2C1455-182E-A342-8C2D-4CFAE761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715185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3657" y="2774106"/>
            <a:ext cx="9631313" cy="598454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String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80980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QString</a:t>
            </a:r>
            <a:r>
              <a:rPr lang="en-US" dirty="0"/>
              <a:t> and </a:t>
            </a:r>
            <a:r>
              <a:rPr lang="en-US" dirty="0" err="1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for 16-bit Unicode 4.0 </a:t>
            </a:r>
            <a:r>
              <a:rPr lang="en-US" dirty="0" err="1">
                <a:latin typeface="Courier New"/>
                <a:cs typeface="Courier New"/>
              </a:rPr>
              <a:t>QChars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Support for 32-bit </a:t>
            </a:r>
            <a:r>
              <a:rPr lang="en-US" dirty="0" err="1"/>
              <a:t>unicode</a:t>
            </a:r>
            <a:r>
              <a:rPr lang="en-US" dirty="0"/>
              <a:t> characters </a:t>
            </a:r>
          </a:p>
          <a:p>
            <a:pPr lvl="1"/>
            <a:r>
              <a:rPr lang="en-US" dirty="0"/>
              <a:t>Uses </a:t>
            </a:r>
            <a:r>
              <a:rPr lang="en-US" dirty="0" err="1">
                <a:latin typeface="Courier New"/>
                <a:cs typeface="Courier New"/>
              </a:rPr>
              <a:t>QTextCodec</a:t>
            </a:r>
            <a:r>
              <a:rPr lang="en-US" dirty="0"/>
              <a:t> to interpret characters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 provides a container for raw data and 8-bit characters </a:t>
            </a:r>
          </a:p>
          <a:p>
            <a:pPr lvl="1"/>
            <a:r>
              <a:rPr lang="en-US" dirty="0"/>
              <a:t>May be used in programs with strict memory requirements </a:t>
            </a:r>
          </a:p>
          <a:p>
            <a:pPr lvl="1"/>
            <a:endParaRPr lang="en-US" dirty="0"/>
          </a:p>
          <a:p>
            <a:r>
              <a:rPr lang="en-US" dirty="0"/>
              <a:t>Both classes implicitly shared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string1("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");    // Makes a deep copy of “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”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string2(string1);  // Makes a shallow copy of string1</a:t>
            </a:r>
          </a:p>
          <a:p>
            <a:pPr lvl="1"/>
            <a:r>
              <a:rPr lang="en-US" dirty="0"/>
              <a:t>Both strings share the same data, until either string changes the shared data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ex-codec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94E569E-9132-5745-8167-1BB57F4F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620923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Creation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can be created in a number of ways: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Conversion constructor and assignment operators: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emptyAndNullString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emptyString</a:t>
            </a:r>
            <a:r>
              <a:rPr lang="en-US" dirty="0">
                <a:latin typeface="Courier New"/>
                <a:cs typeface="Courier New"/>
              </a:rPr>
              <a:t>(“”);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"); // Uses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::fromUtf8() function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"</a:t>
            </a:r>
            <a:r>
              <a:rPr lang="en-US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”;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From a char pointer using the static functions: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::fromLatin1("Hello Qt");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::fromUtf8(</a:t>
            </a:r>
            <a:r>
              <a:rPr lang="en-US" dirty="0" err="1">
                <a:latin typeface="Courier New"/>
                <a:cs typeface="Courier New"/>
              </a:rPr>
              <a:t>inputText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::fromLocal8Bit(</a:t>
            </a:r>
            <a:r>
              <a:rPr lang="en-US" dirty="0" err="1">
                <a:latin typeface="Courier New"/>
                <a:cs typeface="Courier New"/>
              </a:rPr>
              <a:t>cmdLineInput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QStringLiteral</a:t>
            </a:r>
            <a:r>
              <a:rPr lang="en-US" dirty="0">
                <a:latin typeface="Courier New"/>
                <a:cs typeface="Courier New"/>
              </a:rPr>
              <a:t>("Literal string"); (Assumed to be UTF-8)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59C12C7-43B3-D743-8354-423C089B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4996612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Creation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a number overloaded static functions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::number(1234); // (u)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u(long), double </a:t>
            </a:r>
          </a:p>
          <a:p>
            <a:endParaRPr lang="en-US" dirty="0"/>
          </a:p>
          <a:p>
            <a:r>
              <a:rPr lang="en-US" dirty="0"/>
              <a:t>From char pointer with translations: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("Hello Qt"); </a:t>
            </a:r>
          </a:p>
          <a:p>
            <a:endParaRPr lang="en-US" dirty="0"/>
          </a:p>
          <a:p>
            <a:r>
              <a:rPr lang="en-US" dirty="0"/>
              <a:t>From standard strings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fromStdString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::string("hello")));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::fromStdU16String(</a:t>
            </a:r>
            <a:r>
              <a:rPr lang="en-US" dirty="0" err="1">
                <a:latin typeface="Courier New"/>
                <a:cs typeface="Courier New"/>
              </a:rPr>
              <a:t>u"Europe</a:t>
            </a:r>
            <a:r>
              <a:rPr lang="en-US" dirty="0">
                <a:latin typeface="Courier New"/>
                <a:cs typeface="Courier New"/>
              </a:rPr>
              <a:t>:\u20ac Japan:\u00a5"));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::fromStdU32String(</a:t>
            </a:r>
            <a:r>
              <a:rPr lang="en-US" dirty="0" err="1">
                <a:latin typeface="Courier New"/>
                <a:cs typeface="Courier New"/>
              </a:rPr>
              <a:t>U"Europe</a:t>
            </a:r>
            <a:r>
              <a:rPr lang="en-US" dirty="0">
                <a:latin typeface="Courier New"/>
                <a:cs typeface="Courier New"/>
              </a:rPr>
              <a:t>:\u20ac Japan:\u00a5"));</a:t>
            </a:r>
          </a:p>
          <a:p>
            <a:pPr lvl="1"/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ED2D1F9-AACD-FD4B-A611-FF7DFED2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409622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Creation and Performance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is “expensive” to create from double-quoted ASCII literals</a:t>
            </a:r>
          </a:p>
          <a:p>
            <a:pPr lvl="1"/>
            <a:r>
              <a:rPr lang="en-GB" dirty="0"/>
              <a:t>String allocation, deep copy of the data, decoding using the selected codec</a:t>
            </a:r>
          </a:p>
          <a:p>
            <a:pPr lvl="1"/>
            <a:r>
              <a:rPr lang="en-GB" dirty="0"/>
              <a:t>Automatic conversion can be disabled with </a:t>
            </a:r>
            <a:r>
              <a:rPr lang="en-GB" dirty="0">
                <a:latin typeface="Courier New"/>
                <a:cs typeface="Courier New"/>
              </a:rPr>
              <a:t>DEFINES += QT_NO_CAST_FROM_ASCII</a:t>
            </a:r>
          </a:p>
          <a:p>
            <a:pPr lvl="1"/>
            <a:r>
              <a:rPr lang="en-GB" dirty="0"/>
              <a:t>In this case, </a:t>
            </a:r>
            <a:r>
              <a:rPr lang="en-GB" dirty="0">
                <a:latin typeface="Courier New"/>
                <a:cs typeface="Courier New"/>
              </a:rPr>
              <a:t>QLating1String</a:t>
            </a:r>
            <a:r>
              <a:rPr lang="en-GB" dirty="0"/>
              <a:t> can be used as a thin wrapper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char * </a:t>
            </a:r>
            <a:r>
              <a:rPr lang="en-GB" dirty="0"/>
              <a:t>string </a:t>
            </a:r>
          </a:p>
          <a:p>
            <a:pPr lvl="2"/>
            <a:endParaRPr lang="en-GB" dirty="0"/>
          </a:p>
          <a:p>
            <a:r>
              <a:rPr lang="en-GB" dirty="0"/>
              <a:t>Avoid creating temporary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objects </a:t>
            </a:r>
          </a:p>
          <a:p>
            <a:pPr lvl="1"/>
            <a:r>
              <a:rPr lang="en-GB" dirty="0"/>
              <a:t>Many member functions (assignment, comparison, insert, replace etc.) work directly with </a:t>
            </a:r>
            <a:r>
              <a:rPr lang="en-GB" dirty="0" err="1">
                <a:latin typeface="Courier New"/>
                <a:cs typeface="Courier New"/>
              </a:rPr>
              <a:t>const</a:t>
            </a:r>
            <a:r>
              <a:rPr lang="en-GB" dirty="0">
                <a:latin typeface="Courier New"/>
                <a:cs typeface="Courier New"/>
              </a:rPr>
              <a:t> char *</a:t>
            </a:r>
            <a:r>
              <a:rPr lang="en-GB" dirty="0"/>
              <a:t> without a conversion to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endParaRPr lang="en-GB" dirty="0">
              <a:latin typeface="Courier New"/>
              <a:cs typeface="Courier New"/>
            </a:endParaRPr>
          </a:p>
          <a:p>
            <a:pPr lvl="1"/>
            <a:r>
              <a:rPr lang="en-GB" dirty="0"/>
              <a:t>Faster to compare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as  </a:t>
            </a:r>
            <a:r>
              <a:rPr lang="en-GB" dirty="0" err="1">
                <a:latin typeface="Courier New"/>
                <a:cs typeface="Courier New"/>
              </a:rPr>
              <a:t>aStr</a:t>
            </a:r>
            <a:r>
              <a:rPr lang="en-GB" dirty="0">
                <a:latin typeface="Courier New"/>
                <a:cs typeface="Courier New"/>
              </a:rPr>
              <a:t> == “hello”</a:t>
            </a:r>
            <a:r>
              <a:rPr lang="en-GB" dirty="0"/>
              <a:t> or </a:t>
            </a:r>
            <a:r>
              <a:rPr lang="en-GB" dirty="0" err="1">
                <a:latin typeface="Courier New"/>
                <a:cs typeface="Courier New"/>
              </a:rPr>
              <a:t>aStr</a:t>
            </a:r>
            <a:r>
              <a:rPr lang="en-GB" dirty="0">
                <a:latin typeface="Courier New"/>
                <a:cs typeface="Courier New"/>
              </a:rPr>
              <a:t> == QLatin1String(“hello”) </a:t>
            </a:r>
            <a:r>
              <a:rPr lang="en-GB" dirty="0"/>
              <a:t>than </a:t>
            </a:r>
            <a:r>
              <a:rPr lang="en-GB" dirty="0" err="1">
                <a:latin typeface="Courier New"/>
                <a:cs typeface="Courier New"/>
              </a:rPr>
              <a:t>aStr</a:t>
            </a:r>
            <a:r>
              <a:rPr lang="en-GB" dirty="0">
                <a:latin typeface="Courier New"/>
                <a:cs typeface="Courier New"/>
              </a:rPr>
              <a:t> ==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>
                <a:latin typeface="Courier New"/>
                <a:cs typeface="Courier New"/>
              </a:rPr>
              <a:t>(“hello”)</a:t>
            </a:r>
          </a:p>
          <a:p>
            <a:pPr lvl="1"/>
            <a:endParaRPr lang="en-GB" dirty="0"/>
          </a:p>
          <a:p>
            <a:r>
              <a:rPr lang="en-GB" dirty="0" err="1">
                <a:latin typeface="Courier New"/>
                <a:cs typeface="Courier New"/>
              </a:rPr>
              <a:t>QStringLiteral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/>
              <a:t>macro generates data for a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at compile-time</a:t>
            </a:r>
          </a:p>
          <a:p>
            <a:pPr lvl="1"/>
            <a:r>
              <a:rPr lang="en-GB" dirty="0"/>
              <a:t>Light-weight to create a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using </a:t>
            </a:r>
            <a:r>
              <a:rPr lang="en-GB" dirty="0" err="1">
                <a:latin typeface="Courier New"/>
                <a:cs typeface="Courier New"/>
              </a:rPr>
              <a:t>QStringLiteral</a:t>
            </a:r>
            <a:endParaRPr lang="en-GB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ex-string-creation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E5B828C-E5BE-E546-8FAE-307CB0C76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050497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operator+ and operator+=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str1 + str2;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+= ".txt";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simplified()</a:t>
            </a:r>
            <a:r>
              <a:rPr lang="en-US" dirty="0"/>
              <a:t> // removes duplicate whitespace </a:t>
            </a:r>
          </a:p>
          <a:p>
            <a:r>
              <a:rPr lang="en-US" dirty="0">
                <a:latin typeface="Courier New"/>
                <a:cs typeface="Courier New"/>
              </a:rPr>
              <a:t>left(), mid(), right() </a:t>
            </a:r>
            <a:r>
              <a:rPr lang="en-US" dirty="0"/>
              <a:t>// part of a string </a:t>
            </a:r>
          </a:p>
          <a:p>
            <a:r>
              <a:rPr lang="en-US" dirty="0" err="1">
                <a:latin typeface="Courier New"/>
                <a:cs typeface="Courier New"/>
              </a:rPr>
              <a:t>leftJustified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rightJustified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// padded version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 = "apple";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 = </a:t>
            </a:r>
            <a:r>
              <a:rPr lang="en-US" dirty="0" err="1">
                <a:latin typeface="Courier New"/>
                <a:cs typeface="Courier New"/>
              </a:rPr>
              <a:t>s.leftJustified</a:t>
            </a:r>
            <a:r>
              <a:rPr lang="en-US" dirty="0">
                <a:latin typeface="Courier New"/>
                <a:cs typeface="Courier New"/>
              </a:rPr>
              <a:t>(8, '.'); // t == "apple..." </a:t>
            </a:r>
          </a:p>
          <a:p>
            <a:pPr marL="45720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For heavy string processing, like a parser, use </a:t>
            </a:r>
            <a:r>
              <a:rPr lang="en-US" dirty="0" err="1">
                <a:latin typeface="Courier New"/>
                <a:cs typeface="Courier New"/>
              </a:rPr>
              <a:t>QStringRef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Reduces the number of memory allocations, but may result to more complicated code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B15EB3B-77B0-1C45-8D4E-05E99CAD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64472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from the 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Numbers: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nt</a:t>
            </a:r>
            <a:r>
              <a:rPr lang="en-US" dirty="0">
                <a:latin typeface="Courier New"/>
                <a:cs typeface="Courier New"/>
              </a:rPr>
              <a:t> value = </a:t>
            </a:r>
            <a:r>
              <a:rPr lang="en-US" dirty="0" err="1">
                <a:latin typeface="Courier New"/>
                <a:cs typeface="Courier New"/>
              </a:rPr>
              <a:t>text.toInt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float value = </a:t>
            </a:r>
            <a:r>
              <a:rPr lang="en-US" dirty="0" err="1">
                <a:latin typeface="Courier New"/>
                <a:cs typeface="Courier New"/>
              </a:rPr>
              <a:t>text.toFloat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r>
              <a:rPr lang="en-US" dirty="0"/>
              <a:t>Strings: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text.toLatin1();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text.toUtf8();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text.toLocal8Bit(); // bytes = </a:t>
            </a:r>
            <a:r>
              <a:rPr lang="en-US" dirty="0" err="1">
                <a:latin typeface="Courier New"/>
                <a:cs typeface="Courier New"/>
              </a:rPr>
              <a:t>qPrintable</a:t>
            </a:r>
            <a:r>
              <a:rPr lang="en-US" dirty="0">
                <a:latin typeface="Courier New"/>
                <a:cs typeface="Courier New"/>
              </a:rPr>
              <a:t>(text);</a:t>
            </a:r>
          </a:p>
          <a:p>
            <a:endParaRPr lang="en-US" dirty="0"/>
          </a:p>
          <a:p>
            <a:r>
              <a:rPr lang="en-US" dirty="0"/>
              <a:t>Characters: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QChar</a:t>
            </a:r>
            <a:r>
              <a:rPr lang="en-US" dirty="0">
                <a:latin typeface="Courier New"/>
                <a:cs typeface="Courier New"/>
              </a:rPr>
              <a:t> char = </a:t>
            </a:r>
            <a:r>
              <a:rPr lang="en-US" dirty="0" err="1">
                <a:latin typeface="Courier New"/>
                <a:cs typeface="Courier New"/>
              </a:rPr>
              <a:t>text.at</a:t>
            </a:r>
            <a:r>
              <a:rPr lang="en-US" dirty="0">
                <a:latin typeface="Courier New"/>
                <a:cs typeface="Courier New"/>
              </a:rPr>
              <a:t>(42);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QCharRef</a:t>
            </a:r>
            <a:r>
              <a:rPr lang="en-US" dirty="0">
                <a:latin typeface="Courier New"/>
                <a:cs typeface="Courier New"/>
              </a:rPr>
              <a:t> char = text[42];   // Allows modifying text</a:t>
            </a: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5CCDEED-9C90-FE47-9E0E-EB7349FC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6496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There’s a User Interface, There’s Qt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53" y="1319796"/>
            <a:ext cx="2367672" cy="2064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76" y="1467721"/>
            <a:ext cx="2534972" cy="1946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87" y="3552655"/>
            <a:ext cx="2562868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Automotive IVI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68753" y="3552655"/>
            <a:ext cx="2266272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Network Analyzers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5879" y="3461395"/>
            <a:ext cx="2889880" cy="282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>
              <a:lnSpc>
                <a:spcPts val="2220"/>
              </a:lnSpc>
            </a:pPr>
            <a:r>
              <a:rPr lang="en-US" sz="1200" dirty="0">
                <a:latin typeface="Open Sans Light"/>
                <a:cs typeface="Open Sans Light"/>
              </a:rPr>
              <a:t>Refrigerators &amp; Coffee Machines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660" y="1315626"/>
            <a:ext cx="2072306" cy="2072306"/>
          </a:xfrm>
          <a:prstGeom prst="rect">
            <a:avLst/>
          </a:prstGeom>
        </p:spPr>
      </p:pic>
      <p:sp>
        <p:nvSpPr>
          <p:cNvPr id="15" name="Content Placeholder 9"/>
          <p:cNvSpPr txBox="1">
            <a:spLocks/>
          </p:cNvSpPr>
          <p:nvPr/>
        </p:nvSpPr>
        <p:spPr>
          <a:xfrm>
            <a:off x="4744825" y="4100365"/>
            <a:ext cx="2525507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Set Top Boxes</a:t>
            </a:r>
          </a:p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Industrial/UMPCS</a:t>
            </a:r>
          </a:p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and many, many more …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2181956" y="4100365"/>
            <a:ext cx="2206101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Medical Devices</a:t>
            </a:r>
          </a:p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Home Automation</a:t>
            </a:r>
          </a:p>
          <a:p>
            <a:pPr indent="-287335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Digital Photo Frames</a:t>
            </a:r>
          </a:p>
        </p:txBody>
      </p:sp>
      <p:sp>
        <p:nvSpPr>
          <p:cNvPr id="17" name="Content Placeholder 9"/>
          <p:cNvSpPr txBox="1">
            <a:spLocks/>
          </p:cNvSpPr>
          <p:nvPr/>
        </p:nvSpPr>
        <p:spPr>
          <a:xfrm>
            <a:off x="1353015" y="4100366"/>
            <a:ext cx="654693" cy="7362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lnSpc>
                <a:spcPts val="1840"/>
              </a:lnSpc>
              <a:spcBef>
                <a:spcPct val="0"/>
              </a:spcBef>
              <a:buNone/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Plus: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1AF72B3B-A4E4-7B4C-A70B-A22B1DC8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39264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0CECB3-DECE-AA42-AACA-7F127F3C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D9D7E-4259-DE4D-AB60-33EE707D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B22024-7801-F94D-A0AC-C8987170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QStringView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901D3-948A-894F-8A91-FA9D8512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Unified view on UTF-16 strings </a:t>
            </a:r>
          </a:p>
          <a:p>
            <a:endParaRPr lang="en-US" dirty="0"/>
          </a:p>
          <a:p>
            <a:r>
              <a:rPr lang="en-US" dirty="0"/>
              <a:t>Designed as an interface type </a:t>
            </a:r>
          </a:p>
          <a:p>
            <a:pPr lvl="1"/>
            <a:r>
              <a:rPr lang="en-US" dirty="0"/>
              <a:t>No need to construct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Allows a single function to accept a wide variety of UTF-16 string data source</a:t>
            </a:r>
          </a:p>
          <a:p>
            <a:pPr marL="357187" lvl="1" indent="0">
              <a:buNone/>
            </a:pP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stringFunc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QStringView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efficient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passed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57187" lvl="1" indent="0">
              <a:buNone/>
            </a:pPr>
            <a:endParaRPr lang="fi-F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QLatin1String</a:t>
            </a:r>
            <a:r>
              <a:rPr lang="en-US" dirty="0"/>
              <a:t> is as efficient wrapper for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char * </a:t>
            </a:r>
            <a:r>
              <a:rPr lang="en-US" dirty="0"/>
              <a:t>Latin1 strings </a:t>
            </a:r>
          </a:p>
          <a:p>
            <a:pPr marL="357187" lvl="1" indent="0">
              <a:buNone/>
            </a:pPr>
            <a:endParaRPr lang="fi-FI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09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Obtaining raw character data from a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: 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bytes.data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bytes.constData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r>
              <a:rPr lang="en-GB" dirty="0"/>
              <a:t>Macro for generating data for a byte array at compile time –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QByteArrayLiteral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WARNING:</a:t>
            </a:r>
          </a:p>
          <a:p>
            <a:r>
              <a:rPr lang="en-US" dirty="0"/>
              <a:t>Character data is only valid for the life time of the byte array</a:t>
            </a:r>
          </a:p>
          <a:p>
            <a:r>
              <a:rPr lang="en-US" dirty="0"/>
              <a:t>Calling a </a:t>
            </a:r>
            <a:r>
              <a:rPr lang="en-US" dirty="0">
                <a:latin typeface="Courier New"/>
                <a:cs typeface="Courier New"/>
              </a:rPr>
              <a:t>non-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member of bytes also invalidates the pointer</a:t>
            </a:r>
          </a:p>
          <a:p>
            <a:r>
              <a:rPr lang="en-US" dirty="0"/>
              <a:t>Either copy the character data or keep a copy of the byte array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DB4DD73-070B-A44A-814D-CF2D78A2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316424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Output with </a:t>
            </a:r>
            <a:r>
              <a:rPr lang="en-US" dirty="0" err="1"/>
              <a:t>QString</a:t>
            </a:r>
            <a:r>
              <a:rPr lang="en-US" dirty="0"/>
              <a:t>::</a:t>
            </a:r>
            <a:r>
              <a:rPr lang="en-US" dirty="0" err="1"/>
              <a:t>arg</a:t>
            </a:r>
            <a:r>
              <a:rPr lang="en-US" dirty="0"/>
              <a:t>()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296596"/>
            <a:ext cx="8726471" cy="1710610"/>
          </a:xfrm>
        </p:spPr>
        <p:txBody>
          <a:bodyPr>
            <a:normAutofit/>
          </a:bodyPr>
          <a:lstStyle/>
          <a:p>
            <a:r>
              <a:rPr lang="en-US" dirty="0"/>
              <a:t>Safer: 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,...,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(“multi-</a:t>
            </a:r>
            <a:r>
              <a:rPr lang="en-US" dirty="0" err="1"/>
              <a:t>arg</a:t>
            </a:r>
            <a:r>
              <a:rPr lang="en-US" dirty="0"/>
              <a:t>()”)</a:t>
            </a:r>
          </a:p>
          <a:p>
            <a:pPr lvl="1"/>
            <a:r>
              <a:rPr lang="en-US" dirty="0"/>
              <a:t>But: only works with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arguments</a:t>
            </a:r>
          </a:p>
          <a:p>
            <a:pPr lvl="1"/>
            <a:endParaRPr lang="en-US" dirty="0"/>
          </a:p>
          <a:p>
            <a:r>
              <a:rPr lang="en-US" dirty="0"/>
              <a:t>Strings may be formatted using similar syntax to 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() –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asprintf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/>
              <a:t>Prefer </a:t>
            </a:r>
            <a:r>
              <a:rPr lang="en-US" dirty="0" err="1">
                <a:latin typeface="Courier New"/>
                <a:cs typeface="Courier New"/>
              </a:rPr>
              <a:t>QString.arg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in new code, because it supports </a:t>
            </a:r>
            <a:r>
              <a:rPr lang="en-US" dirty="0" err="1"/>
              <a:t>unicode</a:t>
            </a:r>
            <a:r>
              <a:rPr lang="en-US" dirty="0"/>
              <a:t> seamlessly and is type-safe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6" y="1432128"/>
            <a:ext cx="8123086" cy="1702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i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total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fileName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/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status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tr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"Processing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%2: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%3”)</a:t>
            </a:r>
            <a:r>
              <a:rPr lang="en-US" sz="1200" dirty="0"/>
              <a:t>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(total).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fileName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double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12.34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QString</a:t>
            </a:r>
            <a:r>
              <a:rPr lang="en-US" sz="1200" dirty="0"/>
              <a:t>::fromLatin1(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%1"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(d,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8000"/>
                </a:solidFill>
              </a:rPr>
              <a:t>'E'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0080"/>
                </a:solidFill>
              </a:rPr>
              <a:t>3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==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1.234E+01"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61BE3F3-3246-404B-AE6A-15CF22D0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302262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length()</a:t>
            </a:r>
          </a:p>
          <a:p>
            <a:r>
              <a:rPr lang="en-US" dirty="0" err="1">
                <a:latin typeface="Courier New"/>
                <a:cs typeface="Courier New"/>
              </a:rPr>
              <a:t>endsWith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startsWith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contains()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count()</a:t>
            </a:r>
          </a:p>
          <a:p>
            <a:r>
              <a:rPr lang="en-US" dirty="0" err="1">
                <a:latin typeface="Courier New"/>
                <a:cs typeface="Courier New"/>
              </a:rPr>
              <a:t>indexOf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lastIndexOf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Expression can be characters, strings, or regular expressions 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C3AAC93-5477-1D4B-B855-BDCE7392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476946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QStringList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::split()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::join() 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replaceInStrings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::filter()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8A169CB-BD6F-A74C-A1EA-95DD41C9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807286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Regular Expressions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/>
              <a:t> supports</a:t>
            </a:r>
          </a:p>
          <a:p>
            <a:pPr lvl="1"/>
            <a:r>
              <a:rPr lang="en-US" dirty="0"/>
              <a:t>Regular expression matching </a:t>
            </a:r>
          </a:p>
          <a:p>
            <a:pPr lvl="1"/>
            <a:r>
              <a:rPr lang="en-US" dirty="0"/>
              <a:t>Wildcard matching </a:t>
            </a:r>
          </a:p>
          <a:p>
            <a:pPr marL="0" indent="0">
              <a:buNone/>
            </a:pPr>
            <a:endParaRPr lang="en-US" dirty="0"/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rx</a:t>
            </a:r>
            <a:r>
              <a:rPr lang="en-US" dirty="0">
                <a:latin typeface="Courier New"/>
                <a:cs typeface="Courier New"/>
              </a:rPr>
              <a:t>("^\\d\\d?$"); // match integers 0 to 99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("123");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("-6");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 </a:t>
            </a:r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("6"); 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has match: 0:(0, 1, "6"))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465FB34-B281-2443-9317-8ADA3BE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6818023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66773"/>
            <a:ext cx="8668182" cy="598454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Handling Files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97217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Classes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Navigate between folders – </a:t>
            </a:r>
            <a:r>
              <a:rPr lang="en-US" dirty="0" err="1">
                <a:latin typeface="Courier New"/>
                <a:cs typeface="Courier New"/>
              </a:rPr>
              <a:t>setPath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&amp;) </a:t>
            </a:r>
          </a:p>
          <a:p>
            <a:pPr lvl="2"/>
            <a:r>
              <a:rPr lang="en-US" dirty="0" err="1"/>
              <a:t>Qt</a:t>
            </a:r>
            <a:r>
              <a:rPr lang="en-US" dirty="0"/>
              <a:t> uses “/” as a universal directory separator </a:t>
            </a:r>
          </a:p>
          <a:p>
            <a:pPr lvl="1"/>
            <a:r>
              <a:rPr lang="en-US" dirty="0"/>
              <a:t>Create, remove, and rename folders</a:t>
            </a:r>
          </a:p>
          <a:p>
            <a:pPr lvl="1"/>
            <a:r>
              <a:rPr lang="en-US" dirty="0"/>
              <a:t>Get file info – </a:t>
            </a:r>
            <a:r>
              <a:rPr lang="en-US" dirty="0" err="1">
                <a:latin typeface="Courier New"/>
                <a:cs typeface="Courier New"/>
              </a:rPr>
              <a:t>QFileInfoList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entryInfoList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Get files in the directory –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entryList</a:t>
            </a:r>
            <a:r>
              <a:rPr lang="en-US" dirty="0">
                <a:latin typeface="Courier New"/>
                <a:cs typeface="Courier New"/>
              </a:rPr>
              <a:t>()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QFileInfo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File name, owner, group</a:t>
            </a:r>
          </a:p>
          <a:p>
            <a:pPr lvl="1"/>
            <a:r>
              <a:rPr lang="en-US" dirty="0"/>
              <a:t>Last modified, last read</a:t>
            </a:r>
          </a:p>
          <a:p>
            <a:pPr lvl="1"/>
            <a:r>
              <a:rPr lang="en-US" dirty="0"/>
              <a:t>Permissions, meta data changed time fields </a:t>
            </a:r>
          </a:p>
          <a:p>
            <a:r>
              <a:rPr lang="en-US" dirty="0" err="1">
                <a:latin typeface="Courier New"/>
                <a:cs typeface="Courier New"/>
              </a:rPr>
              <a:t>QFile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Create, remove, rename files and create links </a:t>
            </a:r>
          </a:p>
          <a:p>
            <a:pPr lvl="1"/>
            <a:r>
              <a:rPr lang="en-US" dirty="0"/>
              <a:t>Read and write data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1B04493-3802-F84C-999E-87F66B24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20167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234220" cy="3784986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QFile</a:t>
            </a:r>
            <a:r>
              <a:rPr lang="en-US" dirty="0"/>
              <a:t> inherits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Abstract class, used as an interface to provide device independent I/O features</a:t>
            </a:r>
          </a:p>
          <a:p>
            <a:pPr lvl="1"/>
            <a:endParaRPr lang="en-US" dirty="0"/>
          </a:p>
          <a:p>
            <a:r>
              <a:rPr lang="en-US" dirty="0"/>
              <a:t>By default file data is buffered </a:t>
            </a:r>
          </a:p>
          <a:p>
            <a:pPr lvl="1"/>
            <a:r>
              <a:rPr lang="en-US" dirty="0"/>
              <a:t>Buffering can be bypassed with </a:t>
            </a:r>
            <a:r>
              <a:rPr lang="en-US" dirty="0" err="1">
                <a:latin typeface="Courier New"/>
                <a:cs typeface="Courier New"/>
              </a:rPr>
              <a:t>Unbuffered</a:t>
            </a:r>
            <a:r>
              <a:rPr lang="en-US" dirty="0"/>
              <a:t> open mode flag</a:t>
            </a:r>
          </a:p>
          <a:p>
            <a:pPr lvl="1"/>
            <a:r>
              <a:rPr lang="en-US" dirty="0"/>
              <a:t>Except in Windows, where data is always buffered  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53" y="1184822"/>
            <a:ext cx="4573322" cy="3532713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A2C95A1-DEDA-CE42-9DB9-3355748F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948961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Data with </a:t>
            </a:r>
            <a:r>
              <a:rPr lang="en-US" dirty="0" err="1"/>
              <a:t>QIODevice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Variety of functions available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getChar</a:t>
            </a:r>
            <a:r>
              <a:rPr lang="en-US" dirty="0">
                <a:latin typeface="Courier New"/>
                <a:cs typeface="Courier New"/>
              </a:rPr>
              <a:t>(char *c),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putChar</a:t>
            </a:r>
            <a:r>
              <a:rPr lang="en-US" dirty="0">
                <a:latin typeface="Courier New"/>
                <a:cs typeface="Courier New"/>
              </a:rPr>
              <a:t>(char c)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readLine</a:t>
            </a:r>
            <a:r>
              <a:rPr lang="en-US" dirty="0">
                <a:latin typeface="Courier New"/>
                <a:cs typeface="Courier New"/>
              </a:rPr>
              <a:t>(qint64 </a:t>
            </a:r>
            <a:r>
              <a:rPr lang="en-US" dirty="0" err="1">
                <a:latin typeface="Courier New"/>
                <a:cs typeface="Courier New"/>
              </a:rPr>
              <a:t>maxSize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qint64 read(char *data, qint64 </a:t>
            </a:r>
            <a:r>
              <a:rPr lang="en-US" dirty="0" err="1">
                <a:latin typeface="Courier New"/>
                <a:cs typeface="Courier New"/>
              </a:rPr>
              <a:t>maxSize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qint64 write(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byteArray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readAll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endParaRPr lang="en-US" dirty="0"/>
          </a:p>
          <a:p>
            <a:r>
              <a:rPr lang="en-US" dirty="0"/>
              <a:t>Position where data is written to or read from</a:t>
            </a:r>
          </a:p>
          <a:p>
            <a:pPr lvl="1"/>
            <a:r>
              <a:rPr lang="en-US" dirty="0"/>
              <a:t>Returned by </a:t>
            </a:r>
            <a:r>
              <a:rPr lang="en-US" dirty="0">
                <a:latin typeface="Courier New"/>
                <a:cs typeface="Courier New"/>
              </a:rPr>
              <a:t>qint64 </a:t>
            </a:r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qint64 </a:t>
            </a:r>
            <a:r>
              <a:rPr lang="en-US" dirty="0" err="1">
                <a:latin typeface="Courier New"/>
                <a:cs typeface="Courier New"/>
              </a:rPr>
              <a:t>bytesAvailable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returns bytes available after the position </a:t>
            </a:r>
          </a:p>
          <a:p>
            <a:pPr lvl="1"/>
            <a:r>
              <a:rPr lang="en-US" dirty="0"/>
              <a:t>Position may be changed with </a:t>
            </a:r>
            <a:r>
              <a:rPr lang="en-US" dirty="0">
                <a:latin typeface="Courier New"/>
                <a:cs typeface="Courier New"/>
              </a:rPr>
              <a:t>seek(qint64 </a:t>
            </a:r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or </a:t>
            </a:r>
            <a:r>
              <a:rPr lang="en-US" dirty="0">
                <a:latin typeface="Courier New"/>
                <a:cs typeface="Courier New"/>
              </a:rPr>
              <a:t>reset()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skip(qint64 </a:t>
            </a:r>
            <a:r>
              <a:rPr lang="en-US" dirty="0" err="1">
                <a:latin typeface="Courier New"/>
                <a:cs typeface="Courier New"/>
              </a:rPr>
              <a:t>maxSize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cs typeface="Courier New"/>
              </a:rPr>
              <a:t>may improve performance in read operations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bool </a:t>
            </a:r>
            <a:r>
              <a:rPr lang="en-US" dirty="0" err="1">
                <a:latin typeface="Courier New"/>
                <a:cs typeface="Courier New"/>
              </a:rPr>
              <a:t>atEnd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returns true in the end of the file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3F48CA2-5A89-7941-BE6B-B7331B0F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1269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Qt Company </a:t>
            </a:r>
            <a:r>
              <a:rPr lang="en-US" sz="2400" dirty="0"/>
              <a:t>Trusted by 5000+ Companies </a:t>
            </a:r>
            <a:br>
              <a:rPr lang="en-US" sz="2400" dirty="0"/>
            </a:br>
            <a:r>
              <a:rPr lang="en-US" sz="2400" dirty="0"/>
              <a:t>from 70+ Industries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58" y="1660187"/>
            <a:ext cx="6620009" cy="33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3" y="1776965"/>
            <a:ext cx="1632362" cy="1141344"/>
          </a:xfrm>
          <a:prstGeom prst="rect">
            <a:avLst/>
          </a:prstGeom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989375" y="1617649"/>
            <a:ext cx="821184" cy="1003418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200" dirty="0">
                <a:latin typeface="Open Sans Light"/>
                <a:cs typeface="Open Sans Light"/>
              </a:rPr>
              <a:t>8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36818" y="2942849"/>
            <a:ext cx="2386416" cy="88067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Open Sans Light"/>
                <a:cs typeface="Open Sans Light"/>
              </a:rPr>
              <a:t>8 out of Top 10 Fortune 500 Companies Are Powered by Qt!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3"/>
          <a:stretch>
            <a:fillRect/>
          </a:stretch>
        </p:blipFill>
        <p:spPr bwMode="auto">
          <a:xfrm>
            <a:off x="189165" y="3977453"/>
            <a:ext cx="1124494" cy="10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0"/>
          <a:stretch>
            <a:fillRect/>
          </a:stretch>
        </p:blipFill>
        <p:spPr bwMode="auto">
          <a:xfrm>
            <a:off x="1313659" y="3990675"/>
            <a:ext cx="1245759" cy="104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634D8BC-0898-7F4E-B313-EADA3A38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432326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ex-file-io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6" y="1337554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/>
              <a:t>QFile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file(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data.txt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; // Handle error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auto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fileSize</a:t>
            </a:r>
            <a:r>
              <a:rPr lang="en-US" sz="1200" dirty="0"/>
              <a:t>(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QByteArray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readBuffer</a:t>
            </a:r>
            <a:r>
              <a:rPr lang="en-US" sz="1200" dirty="0"/>
              <a:t>; </a:t>
            </a: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while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dirty="0" err="1"/>
              <a:t>file.getChar</a:t>
            </a:r>
            <a:r>
              <a:rPr lang="en-US" sz="1200" dirty="0"/>
              <a:t>(&amp;c))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    </a:t>
            </a:r>
            <a:r>
              <a:rPr lang="en-US" sz="1200" dirty="0" err="1"/>
              <a:t>readBuffer.append</a:t>
            </a:r>
            <a:r>
              <a:rPr lang="en-US" sz="1200" dirty="0"/>
              <a:t>(c); </a:t>
            </a:r>
          </a:p>
          <a:p>
            <a:pPr>
              <a:lnSpc>
                <a:spcPct val="110000"/>
              </a:lnSpc>
            </a:pP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data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chunks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readBuffer.clear</a:t>
            </a:r>
            <a:r>
              <a:rPr lang="en-US" sz="1200" dirty="0"/>
              <a:t>();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reset</a:t>
            </a:r>
            <a:r>
              <a:rPr lang="en-US" sz="1200" dirty="0"/>
              <a:t>(); </a:t>
            </a:r>
          </a:p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10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Intentionally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extremely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small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demo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purposes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chunk[</a:t>
            </a:r>
            <a:r>
              <a:rPr lang="en-US" sz="1200" dirty="0" err="1"/>
              <a:t>bufferSize</a:t>
            </a:r>
            <a:r>
              <a:rPr lang="en-US" sz="1200" dirty="0"/>
              <a:t>];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auto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while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((</a:t>
            </a:r>
            <a:r>
              <a:rPr lang="en-US" sz="1200" dirty="0" err="1"/>
              <a:t>readBytes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file.read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&gt;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    </a:t>
            </a:r>
            <a:r>
              <a:rPr lang="en-US" sz="1200" dirty="0" err="1"/>
              <a:t>readBuffer.append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); </a:t>
            </a:r>
            <a:endParaRPr lang="en-US" sz="1200" dirty="0">
              <a:solidFill>
                <a:srgbClr val="C0C0C0"/>
              </a:solidFill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8DBAC5A-3401-7C4E-AEBB-76C69AA1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1165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often read and written using </a:t>
            </a:r>
            <a:r>
              <a:rPr lang="en-US" dirty="0" err="1">
                <a:latin typeface="Courier New"/>
                <a:cs typeface="Courier New"/>
              </a:rPr>
              <a:t>QDataStream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QTextStream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Add extra information about the data to the stream</a:t>
            </a:r>
          </a:p>
          <a:p>
            <a:pPr lvl="1"/>
            <a:r>
              <a:rPr lang="en-US" dirty="0"/>
              <a:t>Can operate with any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, a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 or a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QTextSream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Convenient for reading and writing words, lines, and numbers</a:t>
            </a:r>
          </a:p>
          <a:p>
            <a:pPr lvl="1"/>
            <a:r>
              <a:rPr lang="en-US" dirty="0"/>
              <a:t>Commonly used to read console input and write to console output</a:t>
            </a:r>
          </a:p>
          <a:p>
            <a:pPr lvl="1"/>
            <a:r>
              <a:rPr lang="en-US" dirty="0"/>
              <a:t>Locale-aware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QDataStream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GB" dirty="0"/>
              <a:t>Portable between hardware architectures and operating systems</a:t>
            </a:r>
          </a:p>
          <a:p>
            <a:pPr lvl="1"/>
            <a:r>
              <a:rPr lang="en-GB" dirty="0"/>
              <a:t>Format depends on the stream version used </a:t>
            </a:r>
          </a:p>
          <a:p>
            <a:pPr lvl="1"/>
            <a:r>
              <a:rPr lang="en-GB" dirty="0"/>
              <a:t>Not </a:t>
            </a:r>
            <a:r>
              <a:rPr lang="en-US" dirty="0"/>
              <a:t>human-readable</a:t>
            </a:r>
          </a:p>
          <a:p>
            <a:pPr lvl="1"/>
            <a:r>
              <a:rPr lang="en-US" dirty="0"/>
              <a:t>Complex types broken to primitive types, which are then serialized to the stream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6759FB1-1C9A-DD48-AEE2-5EA7828B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220015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ex-streaming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6" y="1337554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/>
              <a:t>Data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  <a:r>
              <a:rPr lang="en-US" sz="1200" dirty="0">
                <a:solidFill>
                  <a:srgbClr val="008000"/>
                </a:solidFill>
              </a:rPr>
              <a:t>// Custom assignable type, registered with the meta-type system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data.setString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"Hello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World"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data.setValue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42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/>
              <a:t>QTemporaryFile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file.open</a:t>
            </a:r>
            <a:r>
              <a:rPr lang="en-US" sz="1200" dirty="0"/>
              <a:t>())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"Temp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opening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failed."</a:t>
            </a:r>
            <a:r>
              <a:rPr lang="en-US" sz="1200" dirty="0"/>
              <a:t>; </a:t>
            </a:r>
            <a:r>
              <a:rPr lang="en-US" sz="1200" dirty="0">
                <a:solidFill>
                  <a:srgbClr val="808000"/>
                </a:solidFill>
              </a:rPr>
              <a:t>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EXIT_FAILURE</a:t>
            </a:r>
            <a:r>
              <a:rPr lang="en-US" sz="1200" dirty="0"/>
              <a:t>; } 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/>
              <a:t>QDataStream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stream(&amp;file);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custom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type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searilzed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using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QVariant</a:t>
            </a:r>
            <a:r>
              <a:rPr lang="en-US" sz="1200" dirty="0">
                <a:solidFill>
                  <a:srgbClr val="008000"/>
                </a:solidFill>
              </a:rPr>
              <a:t>,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serialization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operators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provided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0080"/>
                </a:solidFill>
              </a:rPr>
              <a:t>#</a:t>
            </a:r>
            <a:r>
              <a:rPr lang="en-US" sz="1200" dirty="0" err="1">
                <a:solidFill>
                  <a:srgbClr val="000080"/>
                </a:solidFill>
              </a:rPr>
              <a:t>ifndef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USE_VARIANT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0080"/>
                </a:solidFill>
              </a:rPr>
              <a:t>#else</a:t>
            </a:r>
            <a:r>
              <a:rPr lang="en-US" sz="12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qRegisterMetaTypeStreamOperators</a:t>
            </a:r>
            <a:r>
              <a:rPr lang="en-US" sz="1200" dirty="0"/>
              <a:t>&lt;Data&gt;(</a:t>
            </a:r>
            <a:r>
              <a:rPr lang="en-US" sz="1200" dirty="0">
                <a:solidFill>
                  <a:srgbClr val="008000"/>
                </a:solidFill>
              </a:rPr>
              <a:t>"Data"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(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(data));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;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0080"/>
                </a:solidFill>
              </a:rPr>
              <a:t>#</a:t>
            </a:r>
            <a:r>
              <a:rPr lang="en-US" sz="1200" dirty="0" err="1">
                <a:solidFill>
                  <a:srgbClr val="000080"/>
                </a:solidFill>
              </a:rPr>
              <a:t>endif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>
              <a:solidFill>
                <a:srgbClr val="C0C0C0"/>
              </a:solidFill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1F669BD-A19B-4B4F-89A8-90B1E94A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702844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Memory-Mapped Files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manipulated via a memory pointer</a:t>
            </a:r>
          </a:p>
          <a:p>
            <a:endParaRPr lang="en-US" dirty="0"/>
          </a:p>
          <a:p>
            <a:r>
              <a:rPr lang="en-US" dirty="0"/>
              <a:t>Changes stored into a file</a:t>
            </a:r>
          </a:p>
          <a:p>
            <a:pPr lvl="1"/>
            <a:r>
              <a:rPr lang="en-US" dirty="0"/>
              <a:t>Unless the file is open in mode: </a:t>
            </a:r>
            <a:r>
              <a:rPr lang="en-US" dirty="0" err="1">
                <a:latin typeface="Courier New"/>
                <a:cs typeface="Courier New"/>
              </a:rPr>
              <a:t>QFileDevice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MapPrivateOption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Memory keeps mapped, until unmapped or file object destroyed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6" y="3242552"/>
            <a:ext cx="8123086" cy="1432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/>
              <a:t>; </a:t>
            </a:r>
            <a:r>
              <a:rPr lang="en-US" sz="1200" dirty="0">
                <a:solidFill>
                  <a:srgbClr val="008000"/>
                </a:solidFill>
              </a:rPr>
              <a:t>// Error handling </a:t>
            </a: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 err="1"/>
              <a:t>uchar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</a:t>
            </a:r>
            <a:r>
              <a:rPr lang="en-US" sz="1200" dirty="0" err="1"/>
              <a:t>mappedPointer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file.map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file.size</a:t>
            </a:r>
            <a:r>
              <a:rPr lang="en-US" sz="1200" dirty="0"/>
              <a:t>());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QByteArray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array(</a:t>
            </a:r>
            <a:r>
              <a:rPr lang="en-US" sz="1200" dirty="0" err="1">
                <a:solidFill>
                  <a:srgbClr val="808000"/>
                </a:solidFill>
              </a:rPr>
              <a:t>reinterpret_cast</a:t>
            </a:r>
            <a:r>
              <a:rPr lang="en-US" sz="1200" dirty="0"/>
              <a:t>&lt;</a:t>
            </a:r>
            <a:r>
              <a:rPr lang="en-US" sz="1200" dirty="0">
                <a:solidFill>
                  <a:srgbClr val="808000"/>
                </a:solidFill>
              </a:rPr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mappedPointer</a:t>
            </a:r>
            <a:r>
              <a:rPr lang="en-US" sz="1200" dirty="0"/>
              <a:t>));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array.replace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memcpy</a:t>
            </a:r>
            <a:r>
              <a:rPr lang="en-US" sz="1200" dirty="0"/>
              <a:t>(</a:t>
            </a:r>
            <a:r>
              <a:rPr lang="en-US" sz="1200" dirty="0" err="1"/>
              <a:t>mappedPointer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array.constData</a:t>
            </a:r>
            <a:r>
              <a:rPr lang="en-US" sz="1200" dirty="0"/>
              <a:t>(),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());</a:t>
            </a:r>
            <a:endParaRPr lang="en-US" sz="1200" dirty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ex-memory-mapped-files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66F115B-8110-724A-856D-6A3C4000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864726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66773"/>
            <a:ext cx="8668182" cy="598454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Item Containers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09573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Classes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purpose template-based container classes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/>
              <a:t>- </a:t>
            </a:r>
            <a:r>
              <a:rPr lang="en-US" i="1" dirty="0"/>
              <a:t>Sequence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QLinkedList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QStack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QQueue</a:t>
            </a:r>
            <a:r>
              <a:rPr lang="en-US" dirty="0">
                <a:latin typeface="Courier New"/>
                <a:cs typeface="Courier New"/>
              </a:rPr>
              <a:t>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- </a:t>
            </a:r>
            <a:r>
              <a:rPr lang="en-US" i="1" dirty="0"/>
              <a:t>Associative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QMultiMap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QMultiHash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QCache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Qt's</a:t>
            </a:r>
            <a:r>
              <a:rPr lang="en-US" dirty="0"/>
              <a:t> Container Classes compared to STL</a:t>
            </a:r>
          </a:p>
          <a:p>
            <a:r>
              <a:rPr lang="en-US" dirty="0"/>
              <a:t>Lighter, safer, and easier to use than STL containers</a:t>
            </a:r>
          </a:p>
          <a:p>
            <a:r>
              <a:rPr lang="en-US" dirty="0"/>
              <a:t>If you prefer STL, feel free to continue using it.</a:t>
            </a:r>
          </a:p>
          <a:p>
            <a:r>
              <a:rPr lang="en-US" dirty="0"/>
              <a:t>Methods exist that convert between Qt and STL</a:t>
            </a:r>
          </a:p>
          <a:p>
            <a:pPr lvl="1"/>
            <a:r>
              <a:rPr lang="en-US" dirty="0"/>
              <a:t>e.g. you need to pass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::list </a:t>
            </a:r>
            <a:r>
              <a:rPr lang="en-US" dirty="0"/>
              <a:t>to a Qt method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FF08A7C-A8F6-7F46-95A2-EAD7BAD5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03260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2" y="1732242"/>
            <a:ext cx="8062707" cy="1361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list[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somethinh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reference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list.indexOf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3742264"/>
            <a:ext cx="8062707" cy="1189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47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"Italy"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39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 does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exist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map.contains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map.value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recommended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lookup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0D3AA22-3C10-6548-8E97-DBB36C53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672477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Complexity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fast is a function when number of items grow?</a:t>
            </a:r>
          </a:p>
          <a:p>
            <a:r>
              <a:rPr lang="en-US" dirty="0"/>
              <a:t>Sequential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Associative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577112"/>
              </p:ext>
            </p:extLst>
          </p:nvPr>
        </p:nvGraphicFramePr>
        <p:xfrm>
          <a:off x="694266" y="1960037"/>
          <a:ext cx="7964310" cy="1599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2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2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309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Lookup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Append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Prepend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09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QVector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4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QLinkedList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232720"/>
              </p:ext>
            </p:extLst>
          </p:nvPr>
        </p:nvGraphicFramePr>
        <p:xfrm>
          <a:off x="694266" y="4093246"/>
          <a:ext cx="4572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Lookup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Open Sans Light"/>
                          <a:cs typeface="Open Sans Light"/>
                        </a:rPr>
                        <a:t>Insert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QMap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O(log(n))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O(log(n))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QHash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0B189F5-3C4C-BB4A-A71C-4AF393EE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48109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Classes in Qt Container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 must be an </a:t>
            </a:r>
            <a:r>
              <a:rPr lang="en-US" i="1" dirty="0"/>
              <a:t>assignable data type </a:t>
            </a:r>
            <a:endParaRPr lang="en-US" dirty="0"/>
          </a:p>
          <a:p>
            <a:r>
              <a:rPr lang="en-US" dirty="0"/>
              <a:t>Class is </a:t>
            </a:r>
            <a:r>
              <a:rPr lang="en-US" i="1" dirty="0"/>
              <a:t>assignable</a:t>
            </a:r>
            <a:r>
              <a:rPr lang="en-US" dirty="0"/>
              <a:t>, if:</a:t>
            </a:r>
          </a:p>
          <a:p>
            <a:endParaRPr lang="en-US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r>
              <a:rPr lang="en-US" i="1" dirty="0"/>
              <a:t>If copy constructor or assignment operator is not provided </a:t>
            </a:r>
            <a:endParaRPr lang="en-US" dirty="0"/>
          </a:p>
          <a:p>
            <a:pPr lvl="1"/>
            <a:r>
              <a:rPr lang="en-US" dirty="0"/>
              <a:t>C++will provide one (uses member copying) </a:t>
            </a:r>
          </a:p>
          <a:p>
            <a:pPr fontAlgn="auto"/>
            <a:r>
              <a:rPr lang="en-US" i="1" dirty="0"/>
              <a:t>If no constructors provided</a:t>
            </a:r>
          </a:p>
          <a:p>
            <a:pPr lvl="1"/>
            <a:r>
              <a:rPr lang="en-US" dirty="0"/>
              <a:t>Empty default constructor provided by C++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57118" y="2019475"/>
            <a:ext cx="8062707" cy="1395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assignment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&amp;operator=(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C37528F-1BDB-1C4C-A748-D51ABBCE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174918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on Container Keys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Pay attention to the key type</a:t>
            </a:r>
          </a:p>
          <a:p>
            <a:pPr lvl="1"/>
            <a:r>
              <a:rPr lang="en-US" dirty="0"/>
              <a:t>It’s heavier to calculate hash value from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than </a:t>
            </a:r>
            <a:r>
              <a:rPr lang="en-US" dirty="0">
                <a:latin typeface="Courier New"/>
                <a:cs typeface="Courier New"/>
              </a:rPr>
              <a:t>long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2" y="1718729"/>
            <a:ext cx="8062707" cy="1004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operator&lt;(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c1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c2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2" y="3132662"/>
            <a:ext cx="8062707" cy="663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uint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qHash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27451F-88B7-604B-96AA-93760417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8812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Qt Applications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Native</a:t>
            </a:r>
            <a:r>
              <a:rPr lang="fi-FI" dirty="0"/>
              <a:t> Applications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88634" y="1856371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OSX</a:t>
            </a:r>
          </a:p>
          <a:p>
            <a:pPr marL="0" lvl="1"/>
            <a:endParaRPr lang="en-US" sz="1200" dirty="0">
              <a:latin typeface="Open Sans Light"/>
              <a:cs typeface="Open Sans Light"/>
            </a:endParaRP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Cocoa</a:t>
            </a: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Mac Kernel</a:t>
            </a:r>
          </a:p>
          <a:p>
            <a:pPr marL="0" lvl="1"/>
            <a:r>
              <a:rPr lang="en-US" sz="1200" dirty="0" err="1">
                <a:latin typeface="Open Sans Light"/>
                <a:cs typeface="Open Sans Light"/>
              </a:rPr>
              <a:t>MacHW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688634" y="3211602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Android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/>
            <a:endParaRPr lang="en-US" sz="1200" dirty="0">
              <a:latin typeface="Open Sans Light"/>
              <a:cs typeface="Open Sans Light"/>
            </a:endParaRP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Android NDK</a:t>
            </a: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Android Kernel </a:t>
            </a:r>
          </a:p>
          <a:p>
            <a:pPr marL="0" lvl="1"/>
            <a:r>
              <a:rPr lang="en-US" sz="1200" dirty="0">
                <a:latin typeface="Open Sans Light"/>
                <a:cs typeface="Open Sans Light"/>
              </a:rPr>
              <a:t>Android HW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7021" y="1851879"/>
            <a:ext cx="12228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Windows</a:t>
            </a:r>
            <a:endParaRPr lang="en-US" sz="1000" dirty="0">
              <a:latin typeface="Open Sans Light"/>
              <a:cs typeface="Open Sans Light"/>
            </a:endParaRPr>
          </a:p>
          <a:p>
            <a:pPr marL="0" lvl="1" algn="r"/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GDI</a:t>
            </a: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Kernel</a:t>
            </a: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PC HW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18153" y="3219487"/>
            <a:ext cx="14717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Embedded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X11, Wayland, EGLFS</a:t>
            </a: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Linux Kernel</a:t>
            </a: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Embedded HW</a:t>
            </a:r>
            <a:endParaRPr lang="en-US" sz="1200" dirty="0"/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95E4E31D-1F3A-9A4E-B7A7-0C7BFB4A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AE88E3-F2BD-1E4B-B6A6-7D5AC7220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9" y="1851879"/>
            <a:ext cx="5450573" cy="23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73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Memory </a:t>
            </a:r>
            <a:r>
              <a:rPr lang="fi-FI" dirty="0" err="1"/>
              <a:t>Usage</a:t>
            </a:r>
            <a:r>
              <a:rPr lang="fi-FI" dirty="0"/>
              <a:t> and </a:t>
            </a:r>
            <a:r>
              <a:rPr lang="fi-FI" dirty="0" err="1"/>
              <a:t>Performance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QVector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,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/>
              <a:t>, and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dirty="0"/>
              <a:t> store their items contiguously in memory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 maintains an array of pointers to the items it stores </a:t>
            </a:r>
          </a:p>
          <a:p>
            <a:pPr lvl="1"/>
            <a:r>
              <a:rPr lang="en-US" dirty="0"/>
              <a:t>Fast index-based access </a:t>
            </a:r>
          </a:p>
          <a:p>
            <a:pPr lvl="1"/>
            <a:r>
              <a:rPr lang="en-US" dirty="0"/>
              <a:t>Very memory efficient as an object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is beneficial for movable types of size </a:t>
            </a:r>
            <a:r>
              <a:rPr lang="en-US" dirty="0">
                <a:latin typeface="Courier New"/>
                <a:cs typeface="Courier New"/>
              </a:rPr>
              <a:t>void *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 avoid re-allocations, it is possible to reserve space for a list and vector</a:t>
            </a:r>
          </a:p>
          <a:p>
            <a:pPr lvl="1"/>
            <a:r>
              <a:rPr lang="en-US" dirty="0"/>
              <a:t>Still list data may require extra allocation for non-movable types  </a:t>
            </a:r>
          </a:p>
          <a:p>
            <a:pPr lvl="1"/>
            <a:r>
              <a:rPr lang="en-US" dirty="0"/>
              <a:t>By default, a list allocates 4kB chunks for movable types and 50% more for non-movable types </a:t>
            </a:r>
          </a:p>
          <a:p>
            <a:pPr lvl="1"/>
            <a:r>
              <a:rPr lang="en-US" dirty="0"/>
              <a:t>A vector doubles its memory in re-allocation </a:t>
            </a:r>
          </a:p>
          <a:p>
            <a:pPr lvl="1"/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C4980A8-D8E7-3C44-83A9-25389395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40257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 and Performance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type information for your custom types </a:t>
            </a:r>
          </a:p>
          <a:p>
            <a:pPr lvl="1"/>
            <a:r>
              <a:rPr lang="en-US" dirty="0"/>
              <a:t>Allow Qt containers to choose appropriate storage methods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Q_DECLARE_TYPEINFO(Type, Flags)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Q_PRIMITIVE_TYPE</a:t>
            </a:r>
          </a:p>
          <a:p>
            <a:pPr lvl="2"/>
            <a:r>
              <a:rPr lang="en-US" dirty="0"/>
              <a:t>No constructor or destructor, typically </a:t>
            </a:r>
            <a:r>
              <a:rPr lang="en-US" dirty="0" err="1"/>
              <a:t>enums</a:t>
            </a:r>
            <a:r>
              <a:rPr lang="en-US" dirty="0"/>
              <a:t> and flags </a:t>
            </a:r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creates a valid independent copy of the object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Q_MOVABLE_TYPE </a:t>
            </a:r>
          </a:p>
          <a:p>
            <a:pPr lvl="2"/>
            <a:r>
              <a:rPr lang="en-US" dirty="0"/>
              <a:t>Type has constructor and/or destructor</a:t>
            </a:r>
          </a:p>
          <a:p>
            <a:pPr lvl="2"/>
            <a:r>
              <a:rPr lang="en-US" dirty="0"/>
              <a:t>Can be moved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Q_COMPLEX_TYPE</a:t>
            </a:r>
            <a:r>
              <a:rPr lang="en-US" dirty="0"/>
              <a:t> (the default) </a:t>
            </a:r>
          </a:p>
          <a:p>
            <a:pPr lvl="2"/>
            <a:r>
              <a:rPr lang="en-US" dirty="0"/>
              <a:t>Type has constructor and/or destructor </a:t>
            </a:r>
          </a:p>
          <a:p>
            <a:pPr lvl="2"/>
            <a:r>
              <a:rPr lang="en-US" dirty="0"/>
              <a:t>May not be moved in memory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B7039A6-B03F-F048-9533-D03224F8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592755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 reading a container's content sequentially </a:t>
            </a:r>
          </a:p>
          <a:p>
            <a:endParaRPr lang="en-US" dirty="0"/>
          </a:p>
          <a:p>
            <a:r>
              <a:rPr lang="en-US" dirty="0"/>
              <a:t>Java-style iterators: simple and easy to use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read-write </a:t>
            </a:r>
          </a:p>
          <a:p>
            <a:endParaRPr lang="en-US" dirty="0"/>
          </a:p>
          <a:p>
            <a:r>
              <a:rPr lang="en-US" dirty="0"/>
              <a:t>STL-style iterators slightly more efficient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const_iterator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const_reverse_iterator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for read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::iterator(),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reverse_iterator</a:t>
            </a:r>
            <a:r>
              <a:rPr lang="en-US" dirty="0"/>
              <a:t> for read-write</a:t>
            </a:r>
          </a:p>
          <a:p>
            <a:endParaRPr lang="en-US" dirty="0"/>
          </a:p>
          <a:p>
            <a:r>
              <a:rPr lang="en-US" dirty="0"/>
              <a:t>Same works for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, ...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02A833A-FB88-1143-AD1B-83243B07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881877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Java style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list &lt;&lt; "A" &lt;&lt; "B" &lt;&lt; "C" &lt;&lt; "D";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QListIterator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iterator(list); </a:t>
            </a:r>
          </a:p>
          <a:p>
            <a:endParaRPr lang="en-US" dirty="0"/>
          </a:p>
          <a:p>
            <a:r>
              <a:rPr lang="en-US" dirty="0"/>
              <a:t>Forward iteration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while(</a:t>
            </a:r>
            <a:r>
              <a:rPr lang="en-US" sz="1200" dirty="0" err="1">
                <a:latin typeface="Courier New"/>
                <a:cs typeface="Courier New"/>
              </a:rPr>
              <a:t>iterator.hasNext</a:t>
            </a:r>
            <a:r>
              <a:rPr lang="en-US" sz="1200" dirty="0">
                <a:latin typeface="Courier New"/>
                <a:cs typeface="Courier New"/>
              </a:rPr>
              <a:t>()) {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iterator.next</a:t>
            </a:r>
            <a:r>
              <a:rPr lang="en-US" sz="1200" dirty="0">
                <a:latin typeface="Courier New"/>
                <a:cs typeface="Courier New"/>
              </a:rPr>
              <a:t>(); // A B C D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endParaRPr lang="en-US" dirty="0"/>
          </a:p>
          <a:p>
            <a:r>
              <a:rPr lang="en-US" dirty="0"/>
              <a:t>Backward iteration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iterator.toBack</a:t>
            </a:r>
            <a:r>
              <a:rPr lang="en-US" sz="1200" dirty="0">
                <a:latin typeface="Courier New"/>
                <a:cs typeface="Courier New"/>
              </a:rPr>
              <a:t>(); // position after the last item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while(</a:t>
            </a:r>
            <a:r>
              <a:rPr lang="en-US" sz="1200" dirty="0" err="1">
                <a:latin typeface="Courier New"/>
                <a:cs typeface="Courier New"/>
              </a:rPr>
              <a:t>iterator.hasPrevious</a:t>
            </a:r>
            <a:r>
              <a:rPr lang="en-US" sz="1200" dirty="0">
                <a:latin typeface="Courier New"/>
                <a:cs typeface="Courier New"/>
              </a:rPr>
              <a:t>()) {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iterator.previous</a:t>
            </a:r>
            <a:r>
              <a:rPr lang="en-US" sz="1200" dirty="0">
                <a:latin typeface="Courier New"/>
                <a:cs typeface="Courier New"/>
              </a:rPr>
              <a:t>(); // D C B A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13709" y="1389421"/>
            <a:ext cx="857736" cy="463846"/>
            <a:chOff x="5307535" y="174185"/>
            <a:chExt cx="2953351" cy="474281"/>
          </a:xfrm>
        </p:grpSpPr>
        <p:sp>
          <p:nvSpPr>
            <p:cNvPr id="8" name="Rectangle 7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2374" y="1392048"/>
            <a:ext cx="857736" cy="463846"/>
            <a:chOff x="5307535" y="174185"/>
            <a:chExt cx="2953351" cy="474281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49352" y="1399884"/>
            <a:ext cx="857736" cy="463846"/>
            <a:chOff x="5307535" y="174185"/>
            <a:chExt cx="2953351" cy="474281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370686" y="1400873"/>
            <a:ext cx="857736" cy="463846"/>
            <a:chOff x="5307535" y="174185"/>
            <a:chExt cx="2953351" cy="47428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4938012" y="1834069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71444" y="1834068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00165" y="1845522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394988" y="1834068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1">
            <a:extLst>
              <a:ext uri="{FF2B5EF4-FFF2-40B4-BE49-F238E27FC236}">
                <a16:creationId xmlns:a16="http://schemas.microsoft.com/office/drawing/2014/main" id="{EB5F68E0-796C-5142-8B9B-9DFD91F4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630879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During Iteration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/>
              <a:t>mutable </a:t>
            </a:r>
            <a:r>
              <a:rPr lang="en-US" dirty="0"/>
              <a:t>versions of the iterators (e.g. </a:t>
            </a:r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remove()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Operate on items just jumped over using </a:t>
            </a:r>
            <a:r>
              <a:rPr lang="en-US" dirty="0">
                <a:latin typeface="Courier New"/>
                <a:cs typeface="Courier New"/>
              </a:rPr>
              <a:t>next() / previous() </a:t>
            </a:r>
          </a:p>
          <a:p>
            <a:r>
              <a:rPr lang="en-US" dirty="0">
                <a:latin typeface="Courier New"/>
                <a:cs typeface="Courier New"/>
              </a:rPr>
              <a:t>insert()</a:t>
            </a:r>
          </a:p>
          <a:p>
            <a:pPr lvl="1"/>
            <a:r>
              <a:rPr lang="en-US" dirty="0"/>
              <a:t>Inserts item at current position in sequence 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previous()</a:t>
            </a:r>
            <a:r>
              <a:rPr lang="en-US" dirty="0"/>
              <a:t> reveals just inserted item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2" y="1735662"/>
            <a:ext cx="8062707" cy="1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 1, 2, 3, 4})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QMutableListIterator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 contains now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4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95DD933-0E84-DA4A-BC46-8E8ADDFC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262213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</a:t>
            </a:r>
            <a:r>
              <a:rPr lang="en-US" dirty="0" err="1"/>
              <a:t>QMap</a:t>
            </a:r>
            <a:r>
              <a:rPr lang="en-US" dirty="0"/>
              <a:t> and </a:t>
            </a:r>
            <a:r>
              <a:rPr lang="en-US" dirty="0" err="1"/>
              <a:t>QHash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36716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next()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previous()</a:t>
            </a:r>
          </a:p>
          <a:p>
            <a:pPr lvl="1"/>
            <a:r>
              <a:rPr lang="en-US" dirty="0"/>
              <a:t>Return Item class with </a:t>
            </a:r>
            <a:r>
              <a:rPr lang="en-US" dirty="0">
                <a:latin typeface="Courier New"/>
                <a:cs typeface="Courier New"/>
              </a:rPr>
              <a:t>key()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value() </a:t>
            </a:r>
          </a:p>
          <a:p>
            <a:endParaRPr lang="en-US" dirty="0"/>
          </a:p>
          <a:p>
            <a:r>
              <a:rPr lang="en-US" dirty="0"/>
              <a:t>Alternatively use </a:t>
            </a:r>
            <a:r>
              <a:rPr lang="en-US" dirty="0">
                <a:latin typeface="Courier New"/>
                <a:cs typeface="Courier New"/>
              </a:rPr>
              <a:t>key()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value()</a:t>
            </a:r>
            <a:r>
              <a:rPr lang="en-US" dirty="0"/>
              <a:t> from iterator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2607554"/>
            <a:ext cx="8198178" cy="2445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"Russia"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QMutableMapIterator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endsWith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ex-containers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B6AA915-46FA-DC40-8D7D-42ACD853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650105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STL-style Iterators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list &lt;&lt; "A" &lt;&lt; "B" &lt;&lt; "C" &lt;&lt; "D";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&gt;::iterator iterator;</a:t>
            </a:r>
          </a:p>
          <a:p>
            <a:pPr marL="457195" lvl="1" indent="0">
              <a:buNone/>
            </a:pPr>
            <a:endParaRPr lang="en-US" dirty="0"/>
          </a:p>
          <a:p>
            <a:r>
              <a:rPr lang="en-US" dirty="0"/>
              <a:t>Forward mutable iteration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for (iterator =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(); iterator !=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++iterator) {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*iterator = (*iterator).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r>
              <a:rPr lang="en-US" dirty="0"/>
              <a:t>Backward mutable iteration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iterator =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while (iterator !=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()) {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--iterator;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*iterator = (*iterator).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43469" y="1389421"/>
            <a:ext cx="857736" cy="463846"/>
            <a:chOff x="5307535" y="174185"/>
            <a:chExt cx="2953351" cy="474281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62134" y="1392048"/>
            <a:ext cx="857736" cy="463846"/>
            <a:chOff x="5307535" y="174185"/>
            <a:chExt cx="2953351" cy="474281"/>
          </a:xfrm>
        </p:grpSpPr>
        <p:sp>
          <p:nvSpPr>
            <p:cNvPr id="10" name="Rectangle 9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79112" y="1399884"/>
            <a:ext cx="857736" cy="463846"/>
            <a:chOff x="5307535" y="174185"/>
            <a:chExt cx="2953351" cy="474281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00446" y="1400873"/>
            <a:ext cx="857736" cy="463846"/>
            <a:chOff x="5307535" y="174185"/>
            <a:chExt cx="2953351" cy="474281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V="1">
            <a:off x="5073121" y="1822616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906553" y="1822615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735274" y="1834068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530097" y="1822615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931158" y="1404991"/>
            <a:ext cx="857736" cy="463846"/>
            <a:chOff x="5307535" y="174185"/>
            <a:chExt cx="2953351" cy="474281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08" y="174185"/>
              <a:ext cx="2832684" cy="47428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27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000" spc="-30" dirty="0">
                  <a:solidFill>
                    <a:schemeClr val="bg2">
                      <a:lumMod val="50000"/>
                    </a:schemeClr>
                  </a:solidFill>
                  <a:latin typeface="Open Sans Light"/>
                  <a:cs typeface="Open Sans Light"/>
                </a:rPr>
                <a:t>end</a:t>
              </a:r>
            </a:p>
          </p:txBody>
        </p:sp>
      </p:grp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A63F35C0-9ED2-7446-A1C8-0FA0B3EC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868827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Q_FOREACH Keyword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macro, feels like a keyword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Q_FOREACH 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&amp; string, list) {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if (</a:t>
            </a:r>
            <a:r>
              <a:rPr lang="en-US" sz="1200" dirty="0" err="1">
                <a:latin typeface="Courier New"/>
                <a:cs typeface="Courier New"/>
              </a:rPr>
              <a:t>string.isEmpty</a:t>
            </a:r>
            <a:r>
              <a:rPr lang="en-US" sz="1200" dirty="0">
                <a:latin typeface="Courier New"/>
                <a:cs typeface="Courier New"/>
              </a:rPr>
              <a:t>())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break;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string; </a:t>
            </a:r>
          </a:p>
          <a:p>
            <a:pPr marL="40004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r>
              <a:rPr lang="en-US" dirty="0"/>
              <a:t>Modifying the container while iterating </a:t>
            </a:r>
          </a:p>
          <a:p>
            <a:pPr lvl="1"/>
            <a:r>
              <a:rPr lang="en-US" dirty="0"/>
              <a:t>Results in container being copied</a:t>
            </a:r>
          </a:p>
          <a:p>
            <a:pPr lvl="1"/>
            <a:r>
              <a:rPr lang="en-US" dirty="0"/>
              <a:t>Iteration continues in unmodified version </a:t>
            </a:r>
          </a:p>
          <a:p>
            <a:pPr lvl="1"/>
            <a:r>
              <a:rPr lang="en-US" dirty="0"/>
              <a:t>Not possible to modify item in the container</a:t>
            </a:r>
          </a:p>
          <a:p>
            <a:pPr lvl="1"/>
            <a:r>
              <a:rPr lang="en-US" dirty="0"/>
              <a:t>Do not copy the items –use </a:t>
            </a:r>
            <a:r>
              <a:rPr lang="en-US" dirty="0" err="1"/>
              <a:t>const</a:t>
            </a:r>
            <a:r>
              <a:rPr lang="en-US" dirty="0"/>
              <a:t> &amp; to optimize performance </a:t>
            </a:r>
          </a:p>
          <a:p>
            <a:pPr lvl="1"/>
            <a:endParaRPr lang="en-US" dirty="0"/>
          </a:p>
          <a:p>
            <a:r>
              <a:rPr lang="en-US" dirty="0"/>
              <a:t>Prefer using the range-loop as </a:t>
            </a:r>
            <a:r>
              <a:rPr lang="en-US" dirty="0">
                <a:latin typeface="Courier New"/>
                <a:cs typeface="Courier New"/>
              </a:rPr>
              <a:t>Q_FOREACH</a:t>
            </a:r>
            <a:r>
              <a:rPr lang="en-US" dirty="0"/>
              <a:t> will be removed in the future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for 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&amp;string : list) { }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FA7E37D-BFC0-F944-A0A8-1B99415F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23357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STL-style iterators are compatible with the STL algorithms</a:t>
            </a:r>
          </a:p>
          <a:p>
            <a:pPr lvl="1"/>
            <a:r>
              <a:rPr lang="en-US" dirty="0"/>
              <a:t>Defined in the STL </a:t>
            </a:r>
            <a:r>
              <a:rPr lang="en-US" dirty="0">
                <a:latin typeface="Courier New"/>
                <a:cs typeface="Courier New"/>
              </a:rPr>
              <a:t>&lt;algorithm&gt; </a:t>
            </a:r>
            <a:r>
              <a:rPr lang="en-US" dirty="0"/>
              <a:t>header </a:t>
            </a:r>
          </a:p>
          <a:p>
            <a:endParaRPr lang="en-US" dirty="0"/>
          </a:p>
          <a:p>
            <a:r>
              <a:rPr lang="en-US" dirty="0"/>
              <a:t>Qt has own algorithms</a:t>
            </a:r>
          </a:p>
          <a:p>
            <a:pPr lvl="1"/>
            <a:r>
              <a:rPr lang="en-US" dirty="0"/>
              <a:t>Defined in 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QtAlgorithms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Mostly deprecated! </a:t>
            </a:r>
          </a:p>
          <a:p>
            <a:pPr lvl="1"/>
            <a:endParaRPr lang="en-US" dirty="0"/>
          </a:p>
          <a:p>
            <a:r>
              <a:rPr lang="en-US" dirty="0"/>
              <a:t>For parallel (i.e. multi-threaded) algorithms use </a:t>
            </a:r>
            <a:r>
              <a:rPr lang="en-US" dirty="0" err="1">
                <a:latin typeface="Courier New"/>
                <a:cs typeface="Courier New"/>
              </a:rPr>
              <a:t>QtConcurrent</a:t>
            </a:r>
            <a:r>
              <a:rPr lang="en-US" dirty="0"/>
              <a:t> name space</a:t>
            </a:r>
          </a:p>
          <a:p>
            <a:endParaRPr lang="en-US" dirty="0"/>
          </a:p>
          <a:p>
            <a:r>
              <a:rPr lang="en-US" i="1" dirty="0"/>
              <a:t>If STL is available on all your supported platforms you can choose to use the STL algorithms</a:t>
            </a:r>
          </a:p>
          <a:p>
            <a:pPr lvl="1"/>
            <a:r>
              <a:rPr lang="en-US" dirty="0"/>
              <a:t>The collection is much larger than the one in Qt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24735A-4AB2-3348-9D5F-6DAEC814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6494251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Sort items in a range: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::sort</a:t>
            </a:r>
          </a:p>
          <a:p>
            <a:r>
              <a:rPr lang="en-US" dirty="0"/>
              <a:t>Stable sort: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stable_sort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Search for a value: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::find</a:t>
            </a:r>
          </a:p>
          <a:p>
            <a:r>
              <a:rPr lang="en-US" dirty="0"/>
              <a:t>Check if two ranges are the same: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::equal</a:t>
            </a:r>
          </a:p>
          <a:p>
            <a:r>
              <a:rPr lang="en-US" dirty="0"/>
              <a:t>Copy items from one range to another: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::copy</a:t>
            </a:r>
          </a:p>
          <a:p>
            <a:r>
              <a:rPr lang="en-US" dirty="0"/>
              <a:t>Copy backwards: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copy_backward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Count the number of items matching the search criteria: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::count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304246B-C11A-5F42-85B7-C30F4DB1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5977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Modules </a:t>
            </a:r>
          </a:p>
        </p:txBody>
      </p:sp>
      <p:sp>
        <p:nvSpPr>
          <p:cNvPr id="47" name="Footer Placeholder 1">
            <a:extLst>
              <a:ext uri="{FF2B5EF4-FFF2-40B4-BE49-F238E27FC236}">
                <a16:creationId xmlns:a16="http://schemas.microsoft.com/office/drawing/2014/main" id="{37320D4B-AE65-314A-86AA-9A6FC28E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48" name="Snip Diagonal Corner Rectangle 7">
            <a:extLst>
              <a:ext uri="{FF2B5EF4-FFF2-40B4-BE49-F238E27FC236}">
                <a16:creationId xmlns:a16="http://schemas.microsoft.com/office/drawing/2014/main" id="{F362173A-F99C-684A-95E8-03AC0B2E1B2C}"/>
              </a:ext>
            </a:extLst>
          </p:cNvPr>
          <p:cNvSpPr/>
          <p:nvPr/>
        </p:nvSpPr>
        <p:spPr>
          <a:xfrm flipH="1">
            <a:off x="997084" y="3628858"/>
            <a:ext cx="6963490" cy="1496008"/>
          </a:xfrm>
          <a:prstGeom prst="snip2DiagRect">
            <a:avLst>
              <a:gd name="adj1" fmla="val 0"/>
              <a:gd name="adj2" fmla="val 8895"/>
            </a:avLst>
          </a:prstGeom>
          <a:solidFill>
            <a:srgbClr val="41CD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Essentials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B9544-3F9A-DD43-BE60-3370CF20ABB4}"/>
              </a:ext>
            </a:extLst>
          </p:cNvPr>
          <p:cNvSpPr/>
          <p:nvPr/>
        </p:nvSpPr>
        <p:spPr>
          <a:xfrm>
            <a:off x="3789837" y="4197151"/>
            <a:ext cx="1279129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Multimedia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DBD556-E4F0-3D4E-A78E-E730B5163D09}"/>
              </a:ext>
            </a:extLst>
          </p:cNvPr>
          <p:cNvSpPr/>
          <p:nvPr/>
        </p:nvSpPr>
        <p:spPr>
          <a:xfrm>
            <a:off x="3789837" y="3731741"/>
            <a:ext cx="1279129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Multimedia</a:t>
            </a:r>
          </a:p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Widgets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2FDC9F-DF37-8245-9B99-553E10497BC2}"/>
              </a:ext>
            </a:extLst>
          </p:cNvPr>
          <p:cNvSpPr/>
          <p:nvPr/>
        </p:nvSpPr>
        <p:spPr>
          <a:xfrm>
            <a:off x="2502392" y="4674471"/>
            <a:ext cx="1197950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Network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E27323-4637-A848-A8FE-738446A6BD93}"/>
              </a:ext>
            </a:extLst>
          </p:cNvPr>
          <p:cNvSpPr/>
          <p:nvPr/>
        </p:nvSpPr>
        <p:spPr>
          <a:xfrm>
            <a:off x="6576985" y="467447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QML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5197800-F3ED-7B48-8C86-EFFC0D497056}"/>
              </a:ext>
            </a:extLst>
          </p:cNvPr>
          <p:cNvSpPr/>
          <p:nvPr/>
        </p:nvSpPr>
        <p:spPr>
          <a:xfrm>
            <a:off x="6576985" y="419715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Quick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CD1343-9522-9C47-8E3C-D4F28B975F8D}"/>
              </a:ext>
            </a:extLst>
          </p:cNvPr>
          <p:cNvSpPr/>
          <p:nvPr/>
        </p:nvSpPr>
        <p:spPr>
          <a:xfrm>
            <a:off x="6576985" y="373174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Quick Controls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98EFD7-F479-404D-9EB1-B1D8AF724640}"/>
              </a:ext>
            </a:extLst>
          </p:cNvPr>
          <p:cNvSpPr/>
          <p:nvPr/>
        </p:nvSpPr>
        <p:spPr>
          <a:xfrm>
            <a:off x="3789837" y="4674471"/>
            <a:ext cx="1279129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SQL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509F27-B436-2146-9C3C-728E61DBC558}"/>
              </a:ext>
            </a:extLst>
          </p:cNvPr>
          <p:cNvSpPr/>
          <p:nvPr/>
        </p:nvSpPr>
        <p:spPr>
          <a:xfrm>
            <a:off x="5209849" y="467447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Test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3FC4A5-5618-1842-8C25-25639B4F94AC}"/>
              </a:ext>
            </a:extLst>
          </p:cNvPr>
          <p:cNvSpPr/>
          <p:nvPr/>
        </p:nvSpPr>
        <p:spPr>
          <a:xfrm>
            <a:off x="5209849" y="419715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Quick Layouts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D11740-353E-F346-B3BA-46D205BD168C}"/>
              </a:ext>
            </a:extLst>
          </p:cNvPr>
          <p:cNvSpPr/>
          <p:nvPr/>
        </p:nvSpPr>
        <p:spPr>
          <a:xfrm>
            <a:off x="2502392" y="4197151"/>
            <a:ext cx="1206685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Widgets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66503B4-980D-DF40-8B94-44E1AD5FDC99}"/>
              </a:ext>
            </a:extLst>
          </p:cNvPr>
          <p:cNvSpPr/>
          <p:nvPr/>
        </p:nvSpPr>
        <p:spPr>
          <a:xfrm>
            <a:off x="1164444" y="467447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Core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7B0B12-2AD3-1345-AF67-1FF4CEA96307}"/>
              </a:ext>
            </a:extLst>
          </p:cNvPr>
          <p:cNvSpPr/>
          <p:nvPr/>
        </p:nvSpPr>
        <p:spPr>
          <a:xfrm>
            <a:off x="1169763" y="4197151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GUI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32BE506-F78C-2D49-A965-8273A2F91FF4}"/>
              </a:ext>
            </a:extLst>
          </p:cNvPr>
          <p:cNvSpPr/>
          <p:nvPr/>
        </p:nvSpPr>
        <p:spPr>
          <a:xfrm>
            <a:off x="5220430" y="3732166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Quick Dialogs</a:t>
            </a:r>
          </a:p>
        </p:txBody>
      </p:sp>
      <p:sp>
        <p:nvSpPr>
          <p:cNvPr id="62" name="Snip Diagonal Corner Rectangle 8">
            <a:extLst>
              <a:ext uri="{FF2B5EF4-FFF2-40B4-BE49-F238E27FC236}">
                <a16:creationId xmlns:a16="http://schemas.microsoft.com/office/drawing/2014/main" id="{5B8D403D-DC4E-B548-BB60-840ECBE050CD}"/>
              </a:ext>
            </a:extLst>
          </p:cNvPr>
          <p:cNvSpPr/>
          <p:nvPr/>
        </p:nvSpPr>
        <p:spPr>
          <a:xfrm flipH="1">
            <a:off x="999900" y="878183"/>
            <a:ext cx="6960678" cy="2637691"/>
          </a:xfrm>
          <a:prstGeom prst="snip2DiagRect">
            <a:avLst>
              <a:gd name="adj1" fmla="val 0"/>
              <a:gd name="adj2" fmla="val 4721"/>
            </a:avLst>
          </a:prstGeom>
          <a:solidFill>
            <a:srgbClr val="41CD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Add-Ons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9CEC0E-752E-7646-9A34-DCEB02EACC2C}"/>
              </a:ext>
            </a:extLst>
          </p:cNvPr>
          <p:cNvSpPr/>
          <p:nvPr/>
        </p:nvSpPr>
        <p:spPr>
          <a:xfrm>
            <a:off x="1171266" y="1723482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Active Qt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860C72-896B-DA4C-BFD0-7D2D014B08B6}"/>
              </a:ext>
            </a:extLst>
          </p:cNvPr>
          <p:cNvSpPr/>
          <p:nvPr/>
        </p:nvSpPr>
        <p:spPr>
          <a:xfrm>
            <a:off x="5209849" y="2172240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Concurrent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102445-5E64-154D-AE7F-F5C4CC02D03D}"/>
              </a:ext>
            </a:extLst>
          </p:cNvPr>
          <p:cNvSpPr/>
          <p:nvPr/>
        </p:nvSpPr>
        <p:spPr>
          <a:xfrm>
            <a:off x="5209849" y="3069756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D-Bus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6B3DF20-C5DD-6941-9CBF-EDCFDFFB117C}"/>
              </a:ext>
            </a:extLst>
          </p:cNvPr>
          <p:cNvSpPr/>
          <p:nvPr/>
        </p:nvSpPr>
        <p:spPr>
          <a:xfrm>
            <a:off x="2506364" y="1723482"/>
            <a:ext cx="1198328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Graphical Effects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D97AFF-15A0-B441-9A7E-44A1519FBB9D}"/>
              </a:ext>
            </a:extLst>
          </p:cNvPr>
          <p:cNvSpPr/>
          <p:nvPr/>
        </p:nvSpPr>
        <p:spPr>
          <a:xfrm>
            <a:off x="2506363" y="2620999"/>
            <a:ext cx="1193978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Image Formats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DBF2C2-50A3-F842-ACF8-12586C5B94FE}"/>
              </a:ext>
            </a:extLst>
          </p:cNvPr>
          <p:cNvSpPr/>
          <p:nvPr/>
        </p:nvSpPr>
        <p:spPr>
          <a:xfrm>
            <a:off x="6576985" y="1723482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Qt 3D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E2F082D-62BA-3249-9711-765EA0FA2DF2}"/>
              </a:ext>
            </a:extLst>
          </p:cNvPr>
          <p:cNvSpPr/>
          <p:nvPr/>
        </p:nvSpPr>
        <p:spPr>
          <a:xfrm>
            <a:off x="2506362" y="2172240"/>
            <a:ext cx="1198330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Print Support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FF9126F-9BBE-D04B-A927-ADA774C6CFD4}"/>
              </a:ext>
            </a:extLst>
          </p:cNvPr>
          <p:cNvSpPr/>
          <p:nvPr/>
        </p:nvSpPr>
        <p:spPr>
          <a:xfrm>
            <a:off x="6576985" y="3069756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ea typeface="Open Sans" pitchFamily="34" charset="0"/>
                <a:cs typeface="Open Sans" pitchFamily="34" charset="0"/>
              </a:rPr>
              <a:t>WebChannel</a:t>
            </a:r>
            <a:endParaRPr lang="en-US" sz="1200" dirty="0"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895478-01B5-5844-B86B-E19A5974FF47}"/>
              </a:ext>
            </a:extLst>
          </p:cNvPr>
          <p:cNvSpPr/>
          <p:nvPr/>
        </p:nvSpPr>
        <p:spPr>
          <a:xfrm>
            <a:off x="2502392" y="3069756"/>
            <a:ext cx="1197950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SVG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32EDA8-C461-9249-9212-6FB6C78B6F18}"/>
              </a:ext>
            </a:extLst>
          </p:cNvPr>
          <p:cNvSpPr/>
          <p:nvPr/>
        </p:nvSpPr>
        <p:spPr>
          <a:xfrm>
            <a:off x="6576985" y="2620999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ea typeface="Open Sans" pitchFamily="34" charset="0"/>
                <a:cs typeface="Open Sans" pitchFamily="34" charset="0"/>
              </a:rPr>
              <a:t>WebSockets</a:t>
            </a:r>
            <a:endParaRPr lang="en-US" sz="1200" dirty="0"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33F2E26-1666-1D48-9E5E-64DA71C3131B}"/>
              </a:ext>
            </a:extLst>
          </p:cNvPr>
          <p:cNvSpPr/>
          <p:nvPr/>
        </p:nvSpPr>
        <p:spPr>
          <a:xfrm>
            <a:off x="1171266" y="3069756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XML &amp; XML Patterns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59DCFA-6E64-9640-9664-CCF3610C9CDE}"/>
              </a:ext>
            </a:extLst>
          </p:cNvPr>
          <p:cNvSpPr/>
          <p:nvPr/>
        </p:nvSpPr>
        <p:spPr>
          <a:xfrm>
            <a:off x="6576985" y="2172240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WebEngine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B54FA9-13A7-EE42-B369-093C227C851A}"/>
              </a:ext>
            </a:extLst>
          </p:cNvPr>
          <p:cNvSpPr/>
          <p:nvPr/>
        </p:nvSpPr>
        <p:spPr>
          <a:xfrm>
            <a:off x="3789836" y="3069756"/>
            <a:ext cx="1294100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Bluetooth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9DC6F42-5BC7-FE45-AABE-BB73BA465D05}"/>
              </a:ext>
            </a:extLst>
          </p:cNvPr>
          <p:cNvSpPr/>
          <p:nvPr/>
        </p:nvSpPr>
        <p:spPr>
          <a:xfrm>
            <a:off x="3798157" y="1723482"/>
            <a:ext cx="1285778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NFC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3DCF1BE-388D-244D-9095-B25B29951EDF}"/>
              </a:ext>
            </a:extLst>
          </p:cNvPr>
          <p:cNvSpPr/>
          <p:nvPr/>
        </p:nvSpPr>
        <p:spPr>
          <a:xfrm>
            <a:off x="3789836" y="2620999"/>
            <a:ext cx="1304681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Positioning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DD43E8-31B5-5D4C-B0C1-5A564763D657}"/>
              </a:ext>
            </a:extLst>
          </p:cNvPr>
          <p:cNvSpPr/>
          <p:nvPr/>
        </p:nvSpPr>
        <p:spPr>
          <a:xfrm>
            <a:off x="5220430" y="2620999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Serial Port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052E45-DA27-5E4F-82B0-349CEDFB583E}"/>
              </a:ext>
            </a:extLst>
          </p:cNvPr>
          <p:cNvSpPr/>
          <p:nvPr/>
        </p:nvSpPr>
        <p:spPr>
          <a:xfrm>
            <a:off x="1181846" y="2620999"/>
            <a:ext cx="1231051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ea typeface="Open Sans" pitchFamily="34" charset="0"/>
                <a:cs typeface="Open Sans" pitchFamily="34" charset="0"/>
              </a:rPr>
              <a:t>Android Extras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67F02F-F927-0743-B205-C587CCDEB613}"/>
              </a:ext>
            </a:extLst>
          </p:cNvPr>
          <p:cNvSpPr/>
          <p:nvPr/>
        </p:nvSpPr>
        <p:spPr>
          <a:xfrm>
            <a:off x="5209849" y="1723482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Location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097381-86CC-894B-B632-9FE1FF3F66A9}"/>
              </a:ext>
            </a:extLst>
          </p:cNvPr>
          <p:cNvSpPr/>
          <p:nvPr/>
        </p:nvSpPr>
        <p:spPr>
          <a:xfrm>
            <a:off x="1171266" y="2172240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67" dirty="0">
                <a:ea typeface="Open Sans" pitchFamily="34" charset="0"/>
                <a:cs typeface="Open Sans" pitchFamily="34" charset="0"/>
              </a:rPr>
              <a:t>X11, Windows, Mac Extras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377396-5CA4-AF4D-825C-35767026B04E}"/>
              </a:ext>
            </a:extLst>
          </p:cNvPr>
          <p:cNvSpPr/>
          <p:nvPr/>
        </p:nvSpPr>
        <p:spPr>
          <a:xfrm>
            <a:off x="3802542" y="2172240"/>
            <a:ext cx="1281394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Sensors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D693A5E-6C75-9841-9016-70AB9E50C64C}"/>
              </a:ext>
            </a:extLst>
          </p:cNvPr>
          <p:cNvSpPr/>
          <p:nvPr/>
        </p:nvSpPr>
        <p:spPr>
          <a:xfrm>
            <a:off x="5209849" y="1274723"/>
            <a:ext cx="1228325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Data Visualization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77E02F-6689-5947-AE14-E7CBA3C1E1C5}"/>
              </a:ext>
            </a:extLst>
          </p:cNvPr>
          <p:cNvSpPr/>
          <p:nvPr/>
        </p:nvSpPr>
        <p:spPr>
          <a:xfrm>
            <a:off x="2502392" y="1274723"/>
            <a:ext cx="1206685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Charts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95F3A5-1C42-DF4E-B653-4E24D27C8AA2}"/>
              </a:ext>
            </a:extLst>
          </p:cNvPr>
          <p:cNvSpPr/>
          <p:nvPr/>
        </p:nvSpPr>
        <p:spPr>
          <a:xfrm>
            <a:off x="6576984" y="1274723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Purchasing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B87E9F0-8CAD-D349-A8B2-11882898E82A}"/>
              </a:ext>
            </a:extLst>
          </p:cNvPr>
          <p:cNvSpPr/>
          <p:nvPr/>
        </p:nvSpPr>
        <p:spPr>
          <a:xfrm>
            <a:off x="3802543" y="1274723"/>
            <a:ext cx="126642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ea typeface="Open Sans" pitchFamily="34" charset="0"/>
                <a:cs typeface="Open Sans" pitchFamily="34" charset="0"/>
              </a:rPr>
              <a:t>Qt Quick 2D renderer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AC3106-7525-854B-8E3A-A33CD80D247D}"/>
              </a:ext>
            </a:extLst>
          </p:cNvPr>
          <p:cNvSpPr/>
          <p:nvPr/>
        </p:nvSpPr>
        <p:spPr>
          <a:xfrm>
            <a:off x="1171266" y="1274723"/>
            <a:ext cx="124163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Canvas 3D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49A837-210D-834F-AB73-DA4A99029179}"/>
              </a:ext>
            </a:extLst>
          </p:cNvPr>
          <p:cNvSpPr/>
          <p:nvPr/>
        </p:nvSpPr>
        <p:spPr>
          <a:xfrm>
            <a:off x="6520787" y="4665825"/>
            <a:ext cx="1222312" cy="3674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a typeface="Open Sans" pitchFamily="34" charset="0"/>
                <a:cs typeface="Open Sans" pitchFamily="34" charset="0"/>
              </a:rPr>
              <a:t>QML</a:t>
            </a:r>
          </a:p>
        </p:txBody>
      </p:sp>
    </p:spTree>
    <p:extLst>
      <p:ext uri="{BB962C8B-B14F-4D97-AF65-F5344CB8AC3E}">
        <p14:creationId xmlns:p14="http://schemas.microsoft.com/office/powerpoint/2010/main" val="4177848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486172"/>
            <a:ext cx="8198178" cy="189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7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8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countOf2(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::count(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));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</a:t>
            </a:r>
            <a:r>
              <a:rPr lang="en-US" sz="1200" dirty="0">
                <a:latin typeface="Courier New"/>
                <a:cs typeface="Courier New"/>
              </a:rPr>
              <a:t>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QVector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vector(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::copy(</a:t>
            </a:r>
            <a:r>
              <a:rPr lang="en-US" sz="1200" dirty="0" err="1">
                <a:latin typeface="Courier New"/>
                <a:cs typeface="Courier New"/>
              </a:rPr>
              <a:t>stringList.begin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vector: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::sort(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qLess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2A5A8DF-61CD-C640-AD97-7C0E5A70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90636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/>
              <a:t>How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stores data?</a:t>
            </a:r>
          </a:p>
          <a:p>
            <a:pPr fontAlgn="auto"/>
            <a:r>
              <a:rPr lang="en-US" dirty="0"/>
              <a:t>Does Qt support 4-byte Unicode?</a:t>
            </a:r>
          </a:p>
          <a:p>
            <a:r>
              <a:rPr lang="en-US" dirty="0"/>
              <a:t>What is the complexity of copying a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with n characters?</a:t>
            </a:r>
          </a:p>
          <a:p>
            <a:r>
              <a:rPr lang="en-US" dirty="0"/>
              <a:t>What options are there to use string literals?</a:t>
            </a:r>
          </a:p>
          <a:p>
            <a:r>
              <a:rPr lang="en-US" dirty="0"/>
              <a:t>What is the difference between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?</a:t>
            </a:r>
          </a:p>
          <a:p>
            <a:r>
              <a:rPr lang="en-US" dirty="0"/>
              <a:t>What are the differences between </a:t>
            </a:r>
            <a:r>
              <a:rPr lang="en-US" dirty="0" err="1">
                <a:latin typeface="Courier New"/>
                <a:cs typeface="Courier New"/>
              </a:rPr>
              <a:t>QTextStream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QDataStream</a:t>
            </a:r>
            <a:r>
              <a:rPr lang="en-US" dirty="0"/>
              <a:t>? Which one should be preferred in general? Why?</a:t>
            </a:r>
          </a:p>
          <a:p>
            <a:r>
              <a:rPr lang="en-US" dirty="0"/>
              <a:t>What item containers are there in Qt?</a:t>
            </a:r>
          </a:p>
          <a:p>
            <a:r>
              <a:rPr lang="en-US" dirty="0"/>
              <a:t>Which item containers should be preferred? Why?</a:t>
            </a:r>
          </a:p>
          <a:p>
            <a:r>
              <a:rPr lang="en-US" dirty="0"/>
              <a:t>What should be considered, when inserting items into the container?</a:t>
            </a:r>
          </a:p>
          <a:p>
            <a:r>
              <a:rPr lang="en-US" dirty="0"/>
              <a:t>Performance wise, should you prefer Java-style or STL-style iterators?</a:t>
            </a:r>
          </a:p>
          <a:p>
            <a:r>
              <a:rPr lang="en-US" dirty="0"/>
              <a:t>Are there any limitations using STL-style iterators with Qt containers? Why or why not?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970DA9D-B40D-1C40-A11B-D5F85DFB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629697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is a container of 16-bit Unicode </a:t>
            </a:r>
            <a:r>
              <a:rPr lang="en-US" dirty="0" err="1">
                <a:latin typeface="Courier New"/>
                <a:cs typeface="Courier New"/>
              </a:rPr>
              <a:t>QChars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32-bit Unicode is supported as well </a:t>
            </a:r>
          </a:p>
          <a:p>
            <a:pPr lvl="1"/>
            <a:endParaRPr lang="en-US" dirty="0"/>
          </a:p>
          <a:p>
            <a:r>
              <a:rPr lang="en-US" dirty="0"/>
              <a:t>There are plenty of ways to optimize string usage</a:t>
            </a:r>
          </a:p>
          <a:p>
            <a:pPr lvl="1"/>
            <a:r>
              <a:rPr lang="en-US" dirty="0"/>
              <a:t>Avoid creating unnecessary temporary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objects from char pointers</a:t>
            </a:r>
          </a:p>
          <a:p>
            <a:pPr lvl="1"/>
            <a:r>
              <a:rPr lang="en-US" dirty="0"/>
              <a:t>Avoid copying </a:t>
            </a:r>
            <a:r>
              <a:rPr lang="en-US" dirty="0" err="1">
                <a:latin typeface="Courier New"/>
                <a:cs typeface="Courier New"/>
              </a:rPr>
              <a:t>QStrings</a:t>
            </a:r>
            <a:r>
              <a:rPr lang="en-US" dirty="0"/>
              <a:t>, even though it has constant complexity – use references </a:t>
            </a:r>
          </a:p>
          <a:p>
            <a:pPr lvl="1"/>
            <a:r>
              <a:rPr lang="en-US" dirty="0"/>
              <a:t>Consider using string literals or </a:t>
            </a:r>
            <a:r>
              <a:rPr lang="en-US" dirty="0">
                <a:latin typeface="Courier New"/>
                <a:cs typeface="Courier New"/>
              </a:rPr>
              <a:t>QLatin1String</a:t>
            </a:r>
          </a:p>
          <a:p>
            <a:pPr lvl="1"/>
            <a:r>
              <a:rPr lang="en-US" dirty="0"/>
              <a:t>When handling raw or 8-bit data, consider using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/>
              <a:t>Item </a:t>
            </a:r>
            <a:r>
              <a:rPr lang="en-US" dirty="0"/>
              <a:t>containers are implicitly shared </a:t>
            </a:r>
          </a:p>
          <a:p>
            <a:pPr lvl="1"/>
            <a:r>
              <a:rPr lang="en-US" dirty="0"/>
              <a:t>Avoid copying/changing the container, when iterated with an STL-style iterator</a:t>
            </a:r>
          </a:p>
          <a:p>
            <a:pPr lvl="1"/>
            <a:endParaRPr lang="en-US" dirty="0"/>
          </a:p>
          <a:p>
            <a:r>
              <a:rPr lang="en-US" dirty="0"/>
              <a:t>As default choice,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 should be used </a:t>
            </a:r>
          </a:p>
          <a:p>
            <a:endParaRPr lang="en-US" dirty="0"/>
          </a:p>
          <a:p>
            <a:r>
              <a:rPr lang="en-US" dirty="0"/>
              <a:t>STL-style iterators may have better performance than Java-style iterators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F34B5E2-F276-FB49-BC81-FD3FC8ED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210314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Item Containers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10,000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items into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 using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/>
              <a:t> as a key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/>
              <a:t> x and y values should both loop 100 times</a:t>
            </a:r>
          </a:p>
          <a:p>
            <a:pPr lvl="1"/>
            <a:r>
              <a:rPr lang="en-US" dirty="0"/>
              <a:t>Performance wise, is it a good idea to have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/>
              <a:t> as a key?</a:t>
            </a:r>
          </a:p>
          <a:p>
            <a:pPr lvl="1"/>
            <a:r>
              <a:rPr lang="en-US" dirty="0"/>
              <a:t> Comment out </a:t>
            </a:r>
            <a:r>
              <a:rPr lang="en-US" dirty="0">
                <a:latin typeface="Courier New"/>
                <a:cs typeface="Courier New"/>
              </a:rPr>
              <a:t>operator&lt;</a:t>
            </a:r>
            <a:r>
              <a:rPr lang="en-US" dirty="0"/>
              <a:t> for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/>
              <a:t>. Try to compile the program. What do you observe?</a:t>
            </a:r>
          </a:p>
          <a:p>
            <a:pPr lvl="1"/>
            <a:endParaRPr lang="en-US" dirty="0"/>
          </a:p>
          <a:p>
            <a:r>
              <a:rPr lang="en-US" dirty="0"/>
              <a:t>Use either Java-style or STL-style iterators to go through all the items in the container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() &lt;&lt; “Takes a stream, which can be shown in the debug console”</a:t>
            </a:r>
          </a:p>
          <a:p>
            <a:pPr lvl="1"/>
            <a:endParaRPr lang="en-US" dirty="0"/>
          </a:p>
          <a:p>
            <a:r>
              <a:rPr lang="en-US" dirty="0"/>
              <a:t>Remove every third item in the container</a:t>
            </a:r>
          </a:p>
          <a:p>
            <a:pPr lvl="1"/>
            <a:r>
              <a:rPr lang="en-US" dirty="0"/>
              <a:t>Print out the result</a:t>
            </a:r>
          </a:p>
          <a:p>
            <a:pPr lvl="1"/>
            <a:endParaRPr lang="en-US" dirty="0"/>
          </a:p>
          <a:p>
            <a:r>
              <a:rPr lang="en-US" dirty="0"/>
              <a:t>Modify every fifth item in the container</a:t>
            </a:r>
          </a:p>
          <a:p>
            <a:pPr lvl="1"/>
            <a:r>
              <a:rPr lang="en-US" dirty="0"/>
              <a:t>Print out the result</a:t>
            </a:r>
          </a:p>
          <a:p>
            <a:pPr lvl="1"/>
            <a:endParaRPr lang="en-US" dirty="0"/>
          </a:p>
          <a:p>
            <a:r>
              <a:rPr lang="en-US" dirty="0"/>
              <a:t>Use either Qt or STL algorithms to calculate the number of modified items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lab-containers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69B8B8E-21F6-CF49-9203-C93C9F11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410773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http://www.qt.io/licensing</a:t>
            </a:r>
            <a:r>
              <a:rPr lang="fi-FI" sz="1400" dirty="0">
                <a:latin typeface="Open Sans Light"/>
                <a:cs typeface="Open Sans Light"/>
              </a:rPr>
              <a:t>/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70474" y="2766286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Add-on modules available under commercial </a:t>
            </a:r>
          </a:p>
          <a:p>
            <a:pPr algn="l"/>
            <a:r>
              <a:rPr lang="en-US" sz="1600" dirty="0">
                <a:latin typeface="Open Sans Light"/>
                <a:cs typeface="Open Sans Light"/>
              </a:rPr>
              <a:t>license prior Qt 5.7</a:t>
            </a:r>
          </a:p>
          <a:p>
            <a:pPr algn="l"/>
            <a:endParaRPr lang="en-US" dirty="0">
              <a:solidFill>
                <a:srgbClr val="60952F"/>
              </a:solidFill>
              <a:cs typeface="Open Sans Ligh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70474" y="1975555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Tools and Applications</a:t>
            </a:r>
          </a:p>
          <a:p>
            <a:pPr algn="l"/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60954" y="4354749"/>
            <a:ext cx="4464496" cy="64340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Essentials modules</a:t>
            </a:r>
          </a:p>
          <a:p>
            <a:pPr algn="l"/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70474" y="3557018"/>
            <a:ext cx="44644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Add-on Modules</a:t>
            </a:r>
          </a:p>
          <a:p>
            <a:pPr algn="l"/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450794" y="3557019"/>
            <a:ext cx="1584176" cy="1441137"/>
          </a:xfrm>
          <a:prstGeom prst="roundRect">
            <a:avLst>
              <a:gd name="adj" fmla="val 0"/>
            </a:avLst>
          </a:prstGeom>
          <a:solidFill>
            <a:srgbClr val="41CD52"/>
          </a:solidFill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Open Sans Light"/>
                <a:cs typeface="Open Sans Light"/>
              </a:rPr>
              <a:t>LGPL v3</a:t>
            </a:r>
          </a:p>
          <a:p>
            <a:pPr algn="l"/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250994" y="1975555"/>
            <a:ext cx="1584176" cy="3022601"/>
          </a:xfrm>
          <a:prstGeom prst="roundRect">
            <a:avLst>
              <a:gd name="adj" fmla="val 0"/>
            </a:avLst>
          </a:prstGeom>
          <a:solidFill>
            <a:srgbClr val="41CD52"/>
          </a:solidFill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Open Sans Light"/>
                <a:cs typeface="Open Sans Light"/>
              </a:rPr>
              <a:t>GPL v3</a:t>
            </a:r>
          </a:p>
          <a:p>
            <a:pPr algn="l"/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0475" y="1184822"/>
            <a:ext cx="8055377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latin typeface="Open Sans Light"/>
                <a:cs typeface="Open Sans Light"/>
              </a:rPr>
              <a:t>Support</a:t>
            </a:r>
          </a:p>
          <a:p>
            <a:pPr algn="l"/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63276" y="1178497"/>
            <a:ext cx="1562576" cy="3819659"/>
          </a:xfrm>
          <a:prstGeom prst="roundRect">
            <a:avLst>
              <a:gd name="adj" fmla="val 0"/>
            </a:avLst>
          </a:prstGeom>
          <a:solidFill>
            <a:srgbClr val="41CD52"/>
          </a:solidFill>
          <a:ln w="12700" cap="flat" cmpd="sng" algn="ctr">
            <a:solidFill>
              <a:srgbClr val="41CD5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Open Sans Light"/>
                <a:cs typeface="Open Sans Light"/>
              </a:rPr>
              <a:t>Commercial</a:t>
            </a:r>
          </a:p>
          <a:p>
            <a:pPr algn="l"/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50994" y="2766286"/>
            <a:ext cx="3384376" cy="649622"/>
          </a:xfrm>
          <a:prstGeom prst="roundRect">
            <a:avLst>
              <a:gd name="adj" fmla="val 0"/>
            </a:avLst>
          </a:prstGeom>
          <a:solidFill>
            <a:srgbClr val="84889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29709" y="2882466"/>
            <a:ext cx="285229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 Light"/>
                <a:cs typeface="Open Sans Light"/>
              </a:rPr>
              <a:t>Qt Tools and Applications are available under GPL v3 and commercial license 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441275" y="4027807"/>
            <a:ext cx="5184576" cy="798192"/>
          </a:xfrm>
          <a:prstGeom prst="roundRect">
            <a:avLst>
              <a:gd name="adj" fmla="val 0"/>
            </a:avLst>
          </a:prstGeom>
          <a:solidFill>
            <a:srgbClr val="84889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7019" y="4072564"/>
            <a:ext cx="4392488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 Light"/>
                <a:cs typeface="Open Sans Light"/>
              </a:rPr>
              <a:t>Qt Essentials and Add-ons are available under LGPL v3, GPL v2, and commercial license</a:t>
            </a:r>
          </a:p>
          <a:p>
            <a:endParaRPr lang="en-US" sz="1200" dirty="0">
              <a:solidFill>
                <a:schemeClr val="bg1"/>
              </a:solidFill>
              <a:latin typeface="Open Sans Light"/>
              <a:cs typeface="Open Sans Light"/>
            </a:endParaRPr>
          </a:p>
          <a:p>
            <a:r>
              <a:rPr lang="en-US" sz="1200" dirty="0">
                <a:solidFill>
                  <a:schemeClr val="bg1"/>
                </a:solidFill>
                <a:latin typeface="Open Sans Light"/>
                <a:cs typeface="Open Sans Light"/>
              </a:rPr>
              <a:t>Qt </a:t>
            </a:r>
            <a:r>
              <a:rPr lang="en-US" sz="1200" dirty="0" err="1">
                <a:solidFill>
                  <a:schemeClr val="bg1"/>
                </a:solidFill>
                <a:latin typeface="Open Sans Light"/>
                <a:cs typeface="Open Sans Light"/>
              </a:rPr>
              <a:t>WebEngine</a:t>
            </a:r>
            <a:r>
              <a:rPr lang="en-US" sz="1200" dirty="0">
                <a:solidFill>
                  <a:schemeClr val="bg1"/>
                </a:solidFill>
                <a:latin typeface="Open Sans Light"/>
                <a:cs typeface="Open Sans Light"/>
              </a:rPr>
              <a:t> has LGPL v2.1 requirement</a:t>
            </a:r>
          </a:p>
        </p:txBody>
      </p: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7607C4D2-05E6-5043-B9A4-4F920A7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4212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Commercial license</a:t>
            </a:r>
          </a:p>
          <a:p>
            <a:pPr lvl="1"/>
            <a:r>
              <a:rPr lang="en-US" dirty="0"/>
              <a:t>No limitations of open source licenses</a:t>
            </a:r>
          </a:p>
          <a:p>
            <a:pPr lvl="1"/>
            <a:r>
              <a:rPr lang="en-US" dirty="0"/>
              <a:t>Silver-level support included  </a:t>
            </a:r>
          </a:p>
          <a:p>
            <a:endParaRPr lang="en-US" dirty="0"/>
          </a:p>
          <a:p>
            <a:r>
              <a:rPr lang="en-US" dirty="0"/>
              <a:t>GPL v3 </a:t>
            </a:r>
          </a:p>
          <a:p>
            <a:pPr lvl="1"/>
            <a:r>
              <a:rPr lang="en-US" dirty="0"/>
              <a:t>The original license, used in Qt </a:t>
            </a:r>
          </a:p>
          <a:p>
            <a:pPr lvl="1"/>
            <a:r>
              <a:rPr lang="en-US" dirty="0"/>
              <a:t>All proprietary code, IPR etc., will also have to be GPL licensed </a:t>
            </a:r>
          </a:p>
          <a:p>
            <a:pPr lvl="1">
              <a:buFont typeface="Symbol" charset="0"/>
              <a:buChar char=""/>
            </a:pPr>
            <a:r>
              <a:rPr lang="en-US" dirty="0"/>
              <a:t>No commercial possibilities without opening own source code </a:t>
            </a:r>
          </a:p>
          <a:p>
            <a:pPr marL="357183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LGPL v3 </a:t>
            </a:r>
          </a:p>
          <a:p>
            <a:pPr lvl="1"/>
            <a:r>
              <a:rPr lang="en-US" dirty="0"/>
              <a:t>Unlike LGPL v2, forbids creation of closed devices </a:t>
            </a:r>
          </a:p>
          <a:p>
            <a:pPr lvl="1"/>
            <a:r>
              <a:rPr lang="en-US" dirty="0"/>
              <a:t>Adds additional requirements making it less attractive in commercial usage </a:t>
            </a:r>
          </a:p>
          <a:p>
            <a:pPr lvl="2"/>
            <a:r>
              <a:rPr lang="en-US" dirty="0"/>
              <a:t>Mainly DRM restrictions, patent retaliation limitations, and </a:t>
            </a:r>
            <a:r>
              <a:rPr lang="en-US" dirty="0" err="1"/>
              <a:t>Tivoization</a:t>
            </a:r>
            <a:endParaRPr lang="en-US" dirty="0"/>
          </a:p>
          <a:p>
            <a:pPr marL="457195" lvl="1" indent="0">
              <a:buNone/>
            </a:pPr>
            <a:endParaRPr lang="en-US" dirty="0"/>
          </a:p>
          <a:p>
            <a:r>
              <a:rPr lang="en-US" dirty="0"/>
              <a:t>LGPL v2.1</a:t>
            </a:r>
          </a:p>
          <a:p>
            <a:pPr lvl="1"/>
            <a:r>
              <a:rPr lang="en-US" dirty="0"/>
              <a:t>Used prior Qt 5.7 </a:t>
            </a:r>
          </a:p>
          <a:p>
            <a:pPr lvl="1"/>
            <a:r>
              <a:rPr lang="en-US" dirty="0"/>
              <a:t>Allows dynamic linking to Qt libraries with any LGPL v2.1 compatible license  </a:t>
            </a:r>
          </a:p>
          <a:p>
            <a:pPr lvl="1"/>
            <a:r>
              <a:rPr lang="en-US" dirty="0"/>
              <a:t>Still possible to use with Qt 5.6 LTS (Long Term Support) version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ECF5C02-14AB-AA4F-8B9F-33E16817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1962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Qt – Widget-Based 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096900"/>
            <a:ext cx="8726471" cy="1218823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application code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-widgets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7" y="1168400"/>
            <a:ext cx="8209301" cy="1825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Loads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QPA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plugin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button(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button.show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loop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39" y="1285762"/>
            <a:ext cx="2010833" cy="54421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6B779D0A-367A-D64C-832A-D947A694C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2894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Qt – Qt Quick -Based 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478146"/>
            <a:ext cx="8726471" cy="1303490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creation and startup of the QML engine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qml.qrc</a:t>
            </a:r>
            <a:r>
              <a:rPr lang="en-US" dirty="0"/>
              <a:t> – resource files, consisting </a:t>
            </a:r>
            <a:r>
              <a:rPr lang="en-US" dirty="0" err="1"/>
              <a:t>main.qml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main.qml</a:t>
            </a:r>
            <a:r>
              <a:rPr lang="en-US" dirty="0"/>
              <a:t> – application code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qtquick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7" y="1168400"/>
            <a:ext cx="8209301" cy="2233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engine;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engine.load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main.qml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)));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Window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QML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1" y="1255378"/>
            <a:ext cx="2046112" cy="849657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05E3BB95-A306-E344-AD2A-2BE11EDBA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1029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154940"/>
              </p:ext>
            </p:extLst>
          </p:nvPr>
        </p:nvGraphicFramePr>
        <p:xfrm>
          <a:off x="643467" y="1184822"/>
          <a:ext cx="8043333" cy="410789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20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Fundamentals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What Is Qt?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400" b="0" baseline="0" dirty="0">
                          <a:latin typeface="Open Sans Light"/>
                          <a:cs typeface="Open Sans Light"/>
                        </a:rPr>
                        <a:t> </a:t>
                      </a:r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Modules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Licensing Options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Creating, Building, and Debugging Applications with </a:t>
                      </a:r>
                      <a:r>
                        <a:rPr lang="en-US" sz="1400" b="0" dirty="0" err="1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 Creator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Practical Tips for Developers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9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Qt Object Model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Open Sans Light"/>
                          <a:cs typeface="Open Sans Light"/>
                        </a:rPr>
                        <a:t>Qt's</a:t>
                      </a:r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 Object Model 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Object Communication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Signals and Slots</a:t>
                      </a:r>
                      <a:r>
                        <a:rPr lang="en-US" sz="1400" b="0" baseline="0" dirty="0">
                          <a:latin typeface="Open Sans Light"/>
                          <a:cs typeface="Open Sans Light"/>
                        </a:rPr>
                        <a:t> </a:t>
                      </a:r>
                      <a:endParaRPr lang="en-US" sz="1400" b="0" dirty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Event Handling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207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Meta-Object and Meta-Type Systems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Meta-Object System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Property System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Enumerations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Variants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Meta-Type System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807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Core Types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String Handling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Item Containers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Handling Files 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605F88B-EFDC-F84C-8737-2E56F0F4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6472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- </a:t>
            </a:r>
            <a:r>
              <a:rPr lang="en-US" dirty="0" err="1"/>
              <a:t>helloworld.pro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/>
              <a:t>• lists source and header files</a:t>
            </a:r>
            <a:br>
              <a:rPr lang="en-US" dirty="0"/>
            </a:br>
            <a:r>
              <a:rPr lang="en-US" dirty="0"/>
              <a:t>• provides project configuration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Assignment to variables</a:t>
            </a:r>
          </a:p>
          <a:p>
            <a:pPr lvl="1"/>
            <a:r>
              <a:rPr lang="en-US" dirty="0"/>
              <a:t>Possible operators =, +=, -=, *= 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0" y="2266499"/>
            <a:ext cx="7992246" cy="1101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greaterThan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QT_MAJOR_VERSION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4):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widgets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TEMPLATE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main.cpp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 err="1">
                <a:latin typeface="Open Sans Light"/>
                <a:cs typeface="Open Sans Light"/>
              </a:rPr>
              <a:t>qmake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CC7C9C3-C2F1-0F44-9BB6-EF66042C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10724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/>
              <a:t> tool</a:t>
            </a:r>
          </a:p>
          <a:p>
            <a:pPr lvl="1"/>
            <a:r>
              <a:rPr lang="en-US" dirty="0"/>
              <a:t>Creates cross-platform make-files </a:t>
            </a:r>
          </a:p>
          <a:p>
            <a:r>
              <a:rPr lang="en-US" dirty="0"/>
              <a:t>Build project using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Tip: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–project</a:t>
            </a:r>
          </a:p>
          <a:p>
            <a:pPr lvl="1"/>
            <a:r>
              <a:rPr lang="en-US" dirty="0"/>
              <a:t>Creates default project file based on directory content </a:t>
            </a:r>
          </a:p>
          <a:p>
            <a:pPr lvl="1"/>
            <a:endParaRPr lang="en-US" dirty="0"/>
          </a:p>
          <a:p>
            <a:pPr marL="457195" lvl="1" indent="0" algn="ctr">
              <a:buNone/>
            </a:pPr>
            <a:r>
              <a:rPr lang="en-US" sz="1800" i="1" dirty="0"/>
              <a:t>Qt Creator IDE does it all for you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49" y="2336803"/>
            <a:ext cx="8009018" cy="1110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buNone/>
            </a:pPr>
            <a:r>
              <a:rPr lang="en-US" sz="1200" dirty="0">
                <a:latin typeface="Courier New"/>
                <a:cs typeface="Courier New"/>
              </a:rPr>
              <a:t>cd 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latin typeface="Courier New"/>
                <a:cs typeface="Courier New"/>
              </a:rPr>
              <a:t>qmake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	# creates target-dependent </a:t>
            </a:r>
            <a:r>
              <a:rPr lang="en-US" sz="1200" dirty="0" err="1">
                <a:latin typeface="Courier New"/>
                <a:cs typeface="Courier New"/>
              </a:rPr>
              <a:t>Makefile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make 				# compiles and links application    </a:t>
            </a:r>
          </a:p>
          <a:p>
            <a:pPr indent="0">
              <a:buNone/>
            </a:pPr>
            <a:r>
              <a:rPr lang="en-US" sz="1200" dirty="0">
                <a:latin typeface="Courier New"/>
                <a:cs typeface="Courier New"/>
              </a:rPr>
              <a:t>./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r>
              <a:rPr lang="en-US" sz="1200" dirty="0">
                <a:latin typeface="Courier New"/>
                <a:cs typeface="Courier New"/>
              </a:rPr>
              <a:t> 			# executes application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476E312-9793-4E4E-A7FF-2DB1AFF3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648823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qmake</a:t>
            </a:r>
            <a:r>
              <a:rPr lang="en-US" dirty="0"/>
              <a:t>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TEMPLATE</a:t>
            </a:r>
            <a:r>
              <a:rPr lang="en-US" sz="1500" dirty="0"/>
              <a:t> - Defines the project type 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app,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vcapp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lib,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vclib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subdirs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TARGET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Executable name (by default equals to the </a:t>
            </a:r>
            <a:r>
              <a:rPr lang="en-US" b="1" dirty="0"/>
              <a:t>.pro </a:t>
            </a:r>
            <a:r>
              <a:rPr lang="en-US" dirty="0"/>
              <a:t>file name)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QT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Modules, used in the project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Defined in </a:t>
            </a:r>
            <a:r>
              <a:rPr lang="en-US" dirty="0" err="1"/>
              <a:t>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/modules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QT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network charts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CONFIG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a project configuration or compiler option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May refer to a project feature file (.</a:t>
            </a:r>
            <a:r>
              <a:rPr lang="en-US" dirty="0" err="1"/>
              <a:t>prf</a:t>
            </a:r>
            <a:r>
              <a:rPr lang="en-US" dirty="0"/>
              <a:t>)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/features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E.g. a custom library with headers 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INCLUDEPATH</a:t>
            </a:r>
            <a:r>
              <a:rPr lang="en-US" sz="1500" dirty="0"/>
              <a:t>  and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DEPENDPATH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Sets the include search path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I option)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RESOURCES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resource collection (</a:t>
            </a:r>
            <a:r>
              <a:rPr lang="en-US" b="1" dirty="0"/>
              <a:t>.</a:t>
            </a:r>
            <a:r>
              <a:rPr lang="en-US" b="1" dirty="0" err="1"/>
              <a:t>qrc</a:t>
            </a:r>
            <a:r>
              <a:rPr lang="en-US" dirty="0"/>
              <a:t>) files to include in build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LIBS</a:t>
            </a:r>
          </a:p>
          <a:p>
            <a:pPr marL="742943" lvl="2" indent="-342897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Library path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and library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 marL="742943" lvl="2" indent="-342897">
              <a:lnSpc>
                <a:spcPct val="80000"/>
              </a:lnSpc>
            </a:pPr>
            <a:r>
              <a:rPr lang="en-US" sz="1500" dirty="0"/>
              <a:t>Omit platform-dependent prefixes and extensions </a:t>
            </a:r>
            <a:endParaRPr lang="en-US" sz="1300" dirty="0"/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DEFINES</a:t>
            </a:r>
          </a:p>
          <a:p>
            <a:pPr marL="742943" lvl="2" indent="-342897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Compiler pre-processor </a:t>
            </a:r>
            <a:r>
              <a:rPr lang="en-US" sz="1300" dirty="0" err="1">
                <a:cs typeface="Courier New" pitchFamily="49" charset="0"/>
              </a:rPr>
              <a:t>macors</a:t>
            </a:r>
            <a:r>
              <a:rPr lang="en-US" sz="1300" dirty="0">
                <a:cs typeface="Courier New" pitchFamily="49" charset="0"/>
              </a:rPr>
              <a:t>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-D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INSTALLS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Files and folders to be copied after building (</a:t>
            </a:r>
            <a:r>
              <a:rPr lang="en-US" dirty="0">
                <a:latin typeface="Courier New"/>
                <a:cs typeface="Courier New"/>
              </a:rPr>
              <a:t>make install</a:t>
            </a:r>
            <a:r>
              <a:rPr lang="en-US" dirty="0"/>
              <a:t>)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latin typeface="Courier New"/>
                <a:cs typeface="Courier New"/>
              </a:rPr>
              <a:t> += $$[</a:t>
            </a:r>
            <a:r>
              <a:rPr lang="en-US" sz="1200" dirty="0" err="1">
                <a:latin typeface="Courier New"/>
                <a:cs typeface="Courier New"/>
              </a:rPr>
              <a:t>QT_INSTALL_qml</a:t>
            </a:r>
            <a:r>
              <a:rPr lang="en-US" sz="1200" dirty="0">
                <a:latin typeface="Courier New"/>
                <a:cs typeface="Courier New"/>
              </a:rPr>
              <a:t>]/module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INSTALLS += target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347397" y="176562"/>
            <a:ext cx="2672093" cy="1016000"/>
            <a:chOff x="5577691" y="1378962"/>
            <a:chExt cx="2431226" cy="895474"/>
          </a:xfrm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5577691" y="1378962"/>
              <a:ext cx="2431226" cy="895474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rgbClr val="41CD52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761992">
                <a:spcBef>
                  <a:spcPct val="50000"/>
                </a:spcBef>
                <a:defRPr/>
              </a:pPr>
              <a:endParaRPr lang="en-US" sz="13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77691" y="1428710"/>
              <a:ext cx="2431226" cy="732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i="1" dirty="0">
                  <a:latin typeface="Open Sans Light"/>
                  <a:cs typeface="Open Sans Light"/>
                </a:rPr>
                <a:t>Hint! Additional variables and values may be defined in the command line:</a:t>
              </a:r>
            </a:p>
            <a:p>
              <a:pPr algn="l"/>
              <a:endParaRPr lang="en-US" sz="1200" dirty="0">
                <a:latin typeface="Courier New" pitchFamily="49" charset="0"/>
                <a:cs typeface="Courier New" pitchFamily="49" charset="0"/>
              </a:endParaRPr>
            </a:p>
            <a:p>
              <a:pPr algn="l"/>
              <a:r>
                <a:rPr lang="en-US" sz="1200" dirty="0" err="1">
                  <a:latin typeface="Courier New" pitchFamily="49" charset="0"/>
                  <a:cs typeface="Courier New" pitchFamily="49" charset="0"/>
                </a:rPr>
                <a:t>qmake</a:t>
              </a:r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 “CONFIG += debug”</a:t>
              </a:r>
            </a:p>
          </p:txBody>
        </p:sp>
      </p:grp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3D29FD-8659-E64E-B67A-8F92709C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9879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Variables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win32:debug { SOURCES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paintwidget_win.cpp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dirty="0"/>
              <a:t>Single line conditional assignment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win32:DEFINES += QT_DLL</a:t>
            </a:r>
          </a:p>
          <a:p>
            <a:endParaRPr lang="en-US" dirty="0"/>
          </a:p>
          <a:p>
            <a:r>
              <a:rPr lang="en-US" dirty="0"/>
              <a:t>Environment variable reference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$$PWD # Evaluated when the .pro file is processed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$PWD  # Evaluated when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Makefile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is executed</a:t>
            </a:r>
          </a:p>
          <a:p>
            <a:r>
              <a:rPr lang="en-US" dirty="0"/>
              <a:t>Variable reference 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TARGET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myproject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_$${TEMPLATE}</a:t>
            </a:r>
          </a:p>
          <a:p>
            <a:r>
              <a:rPr lang="en-US" dirty="0" err="1"/>
              <a:t>qmake</a:t>
            </a:r>
            <a:r>
              <a:rPr lang="en-US" dirty="0"/>
              <a:t> configuration options</a:t>
            </a:r>
          </a:p>
          <a:p>
            <a:pPr lvl="1"/>
            <a:r>
              <a:rPr lang="en-US" dirty="0"/>
              <a:t>You may ask the options with the command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–query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message(Qt version: $$[QT_VERSION])</a:t>
            </a:r>
          </a:p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11B1E34-E96F-1C47-93F0-039D54E6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9943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</a:t>
            </a:r>
            <a:r>
              <a:rPr lang="en-US" dirty="0" err="1"/>
              <a:t>cmake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407162"/>
          </a:xfrm>
        </p:spPr>
        <p:txBody>
          <a:bodyPr/>
          <a:lstStyle/>
          <a:p>
            <a:r>
              <a:rPr lang="en-US" dirty="0"/>
              <a:t>Configuration file </a:t>
            </a:r>
            <a:r>
              <a:rPr lang="en-US" dirty="0" err="1"/>
              <a:t>CMakeLists.txt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hlinkClick r:id="rId2"/>
          </p:cNvPr>
          <p:cNvSpPr txBox="1"/>
          <p:nvPr/>
        </p:nvSpPr>
        <p:spPr>
          <a:xfrm>
            <a:off x="570475" y="5441419"/>
            <a:ext cx="69366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ex-cmake-project</a:t>
            </a:r>
            <a:r>
              <a:rPr lang="fi-FI" sz="1400" dirty="0">
                <a:latin typeface="Open Sans Light"/>
                <a:cs typeface="Open Sans Light"/>
              </a:rPr>
              <a:t>, </a:t>
            </a: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 err="1">
                <a:latin typeface="Open Sans Light"/>
                <a:cs typeface="Open Sans Light"/>
              </a:rPr>
              <a:t>cmake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4510" y="1778002"/>
            <a:ext cx="8223823" cy="2610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project</a:t>
            </a:r>
            <a:r>
              <a:rPr lang="en-US" sz="1200" dirty="0">
                <a:latin typeface="Courier New"/>
                <a:cs typeface="Courier New"/>
              </a:rPr>
              <a:t>(ex-</a:t>
            </a:r>
            <a:r>
              <a:rPr lang="en-US" sz="1200" dirty="0" err="1">
                <a:latin typeface="Courier New"/>
                <a:cs typeface="Courier New"/>
              </a:rPr>
              <a:t>cmake</a:t>
            </a:r>
            <a:r>
              <a:rPr lang="en-US" sz="1200" dirty="0">
                <a:latin typeface="Courier New"/>
                <a:cs typeface="Courier New"/>
              </a:rPr>
              <a:t>-project)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cmake_minimum_required</a:t>
            </a:r>
            <a:r>
              <a:rPr lang="en-US" sz="1200" dirty="0">
                <a:latin typeface="Courier New"/>
                <a:cs typeface="Courier New"/>
              </a:rPr>
              <a:t>(VERSION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2.8.11)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sources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aux_source_directory</a:t>
            </a:r>
            <a:r>
              <a:rPr lang="en-US" sz="1200" dirty="0">
                <a:latin typeface="Courier New"/>
                <a:cs typeface="Courier New"/>
              </a:rPr>
              <a:t>(.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SRC_LIST)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headers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latin typeface="Courier New"/>
                <a:cs typeface="Courier New"/>
              </a:rPr>
              <a:t>(CMAKE_INCLUDE_CURRENT_DIR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ON)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locations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install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folder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CMAKE_PREFIX_PATH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find_package</a:t>
            </a:r>
            <a:r>
              <a:rPr lang="en-US" sz="1200" dirty="0">
                <a:latin typeface="Courier New"/>
                <a:cs typeface="Courier New"/>
              </a:rPr>
              <a:t>(Qt5Widgets)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add_executable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${SRC_LIST})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Link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libraries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target_link_libraries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Qt5::Widgets)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3FD9200-8174-7C44-9B91-4D39D637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115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Qt Build Suite (QBS)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4" y="1370839"/>
            <a:ext cx="8440207" cy="1267939"/>
          </a:xfrm>
        </p:spPr>
        <p:txBody>
          <a:bodyPr>
            <a:normAutofit/>
          </a:bodyPr>
          <a:lstStyle/>
          <a:p>
            <a:r>
              <a:rPr lang="en-US" dirty="0"/>
              <a:t>Declarative way to define the build graph </a:t>
            </a:r>
          </a:p>
          <a:p>
            <a:pPr lvl="1"/>
            <a:r>
              <a:rPr lang="en-US" dirty="0"/>
              <a:t>Syntax similar to QML </a:t>
            </a:r>
          </a:p>
          <a:p>
            <a:r>
              <a:rPr lang="en-US" dirty="0"/>
              <a:t>A project consists of one or more products </a:t>
            </a:r>
          </a:p>
          <a:p>
            <a:pPr lvl="1"/>
            <a:r>
              <a:rPr lang="en-US" dirty="0"/>
              <a:t>Modules define, how source code files are handled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9">
            <a:hlinkClick r:id="rId2"/>
          </p:cNvPr>
          <p:cNvSpPr txBox="1"/>
          <p:nvPr/>
        </p:nvSpPr>
        <p:spPr>
          <a:xfrm>
            <a:off x="570475" y="5441419"/>
            <a:ext cx="69366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ex-qbs-project</a:t>
            </a:r>
            <a:r>
              <a:rPr lang="fi-FI" sz="1400" dirty="0">
                <a:latin typeface="Open Sans Light"/>
                <a:cs typeface="Open Sans Light"/>
              </a:rPr>
              <a:t>, </a:t>
            </a: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 err="1">
                <a:latin typeface="Open Sans Light"/>
                <a:cs typeface="Open Sans Light"/>
              </a:rPr>
              <a:t>Qbs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4510" y="2511780"/>
            <a:ext cx="8223823" cy="2364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QtGuiApplication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Product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subtype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targetName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"ex-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qbs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-project"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files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Depends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Qt.widgets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Possible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rules,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handled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Group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condition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qbs.targetOS.contains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linux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fileTagsFilter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qbs.install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qbs.installDir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".."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CDD6B8C-EB5F-7E4B-91CD-82A4A806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63496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Creating, Building, and Debugging Applications with QtCreator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/>
              <a:t>Advanced C++/QML code editor </a:t>
            </a:r>
          </a:p>
          <a:p>
            <a:pPr fontAlgn="auto"/>
            <a:r>
              <a:rPr lang="en-US" dirty="0"/>
              <a:t>Integrated GUI layout and forms designer for widgets and Qt Quick items  </a:t>
            </a:r>
          </a:p>
          <a:p>
            <a:pPr fontAlgn="auto"/>
            <a:r>
              <a:rPr lang="en-US" dirty="0"/>
              <a:t>Project and build management tools – </a:t>
            </a:r>
            <a:r>
              <a:rPr lang="en-US" dirty="0" err="1"/>
              <a:t>qmake</a:t>
            </a:r>
            <a:r>
              <a:rPr lang="en-US" dirty="0"/>
              <a:t>, </a:t>
            </a:r>
            <a:r>
              <a:rPr lang="en-US" dirty="0" err="1"/>
              <a:t>cmake</a:t>
            </a:r>
            <a:r>
              <a:rPr lang="en-US" dirty="0"/>
              <a:t>, and </a:t>
            </a:r>
            <a:r>
              <a:rPr lang="en-US" dirty="0" err="1"/>
              <a:t>qbs</a:t>
            </a:r>
            <a:r>
              <a:rPr lang="en-US" dirty="0"/>
              <a:t> integrated </a:t>
            </a:r>
          </a:p>
          <a:p>
            <a:pPr fontAlgn="auto"/>
            <a:r>
              <a:rPr lang="en-US" dirty="0"/>
              <a:t>Integrated, context-sensitive help system </a:t>
            </a:r>
          </a:p>
          <a:p>
            <a:pPr fontAlgn="auto"/>
            <a:r>
              <a:rPr lang="en-US" dirty="0"/>
              <a:t>Visual C++, QML and JavaScript debugger </a:t>
            </a:r>
          </a:p>
          <a:p>
            <a:pPr fontAlgn="auto"/>
            <a:r>
              <a:rPr lang="en-US" dirty="0"/>
              <a:t>Rapid code navigation tools </a:t>
            </a:r>
          </a:p>
          <a:p>
            <a:pPr fontAlgn="auto"/>
            <a:r>
              <a:rPr lang="en-US" dirty="0"/>
              <a:t>Code analysis tools </a:t>
            </a:r>
          </a:p>
          <a:p>
            <a:pPr fontAlgn="auto"/>
            <a:r>
              <a:rPr lang="en-US" dirty="0"/>
              <a:t>QML profiler tool </a:t>
            </a:r>
          </a:p>
          <a:p>
            <a:pPr fontAlgn="auto"/>
            <a:r>
              <a:rPr lang="en-US" dirty="0"/>
              <a:t>Supports multiple platforms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57" y="2462388"/>
            <a:ext cx="4636888" cy="26934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F9824A9-AF7B-C14A-870B-FA316E23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7610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3" y="966612"/>
            <a:ext cx="7291066" cy="423516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217933" y="152400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5518" y="1308557"/>
            <a:ext cx="8325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Mode selector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17933" y="4159956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664" y="4024011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Run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215112" y="438291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5843" y="4246967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Debug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2287" y="4601654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3019" y="4465711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Build all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27192" y="48446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Quick Open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2210" y="48446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Output pane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91419" y="893140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Sidebar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06698" y="893140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>
                <a:latin typeface="Open Sans Light"/>
                <a:cs typeface="Open Sans Light"/>
              </a:rPr>
              <a:t>Opened files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64410" y="893494"/>
            <a:ext cx="141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-30" dirty="0">
                <a:latin typeface="Open Sans Light"/>
                <a:cs typeface="Open Sans Light"/>
              </a:rPr>
              <a:t>Symbol  overview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36094" y="966611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0497" y="966611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789426" y="966611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82362" y="4681155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46854" y="4681155"/>
            <a:ext cx="0" cy="34194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3743E590-BB9C-7A4B-B64F-96E65CBF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29932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Code – Locator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Click on Locator or press </a:t>
            </a:r>
            <a:r>
              <a:rPr lang="en-US" dirty="0" err="1"/>
              <a:t>Ctrl+K</a:t>
            </a:r>
            <a:r>
              <a:rPr lang="en-US" dirty="0"/>
              <a:t> (Mac OSX : </a:t>
            </a:r>
            <a:r>
              <a:rPr lang="en-US" dirty="0" err="1"/>
              <a:t>Cmd+K</a:t>
            </a:r>
            <a:r>
              <a:rPr lang="en-US" dirty="0"/>
              <a:t>) </a:t>
            </a:r>
          </a:p>
          <a:p>
            <a:r>
              <a:rPr lang="en-US" dirty="0"/>
              <a:t>Type in the file name</a:t>
            </a:r>
          </a:p>
          <a:p>
            <a:r>
              <a:rPr lang="en-US" dirty="0"/>
              <a:t>Press Return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Locator Prefixes</a:t>
            </a:r>
          </a:p>
          <a:p>
            <a:pPr lvl="1"/>
            <a:r>
              <a:rPr lang="en-US" b="1" dirty="0"/>
              <a:t>:&lt;class name&gt; </a:t>
            </a:r>
            <a:r>
              <a:rPr lang="en-US" dirty="0"/>
              <a:t>- Go to a symbol definition</a:t>
            </a:r>
          </a:p>
          <a:p>
            <a:pPr lvl="1"/>
            <a:r>
              <a:rPr lang="en-US" b="1" dirty="0"/>
              <a:t>l&lt;line number&gt; </a:t>
            </a:r>
            <a:r>
              <a:rPr lang="en-US" dirty="0"/>
              <a:t>- Go to a line in the current document </a:t>
            </a:r>
          </a:p>
          <a:p>
            <a:pPr lvl="1"/>
            <a:r>
              <a:rPr lang="en-US" b="1" dirty="0"/>
              <a:t>?&lt;help topic&gt; </a:t>
            </a:r>
            <a:r>
              <a:rPr lang="en-US" dirty="0"/>
              <a:t>- Go to a help topic</a:t>
            </a:r>
          </a:p>
          <a:p>
            <a:pPr lvl="1"/>
            <a:r>
              <a:rPr lang="en-US" b="1" dirty="0"/>
              <a:t>o&lt;open document&gt; </a:t>
            </a:r>
            <a:r>
              <a:rPr lang="en-US" dirty="0"/>
              <a:t>- Go to an opened document </a:t>
            </a:r>
          </a:p>
          <a:p>
            <a:endParaRPr lang="en-US" dirty="0"/>
          </a:p>
        </p:txBody>
      </p:sp>
      <p:pic>
        <p:nvPicPr>
          <p:cNvPr id="6" name="Picture 5" descr="qtcreator-loc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93" y="1755254"/>
            <a:ext cx="4392029" cy="2241016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861EA8C-4F3D-0840-97C3-C8A29026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02742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Build and run targets defined as kits</a:t>
            </a:r>
          </a:p>
          <a:p>
            <a:pPr lvl="1"/>
            <a:r>
              <a:rPr lang="en-GB" i="1" dirty="0"/>
              <a:t>Tools &gt; Options – Build &amp; Run: Kits</a:t>
            </a:r>
            <a:endParaRPr lang="en-GB" dirty="0"/>
          </a:p>
          <a:p>
            <a:r>
              <a:rPr lang="en-GB" dirty="0"/>
              <a:t>A kit defines, which</a:t>
            </a:r>
          </a:p>
          <a:p>
            <a:pPr lvl="1"/>
            <a:r>
              <a:rPr lang="en-GB" dirty="0"/>
              <a:t>Qt version is used (Qt versions sheet – </a:t>
            </a:r>
            <a:r>
              <a:rPr lang="en-GB" i="1" dirty="0" err="1"/>
              <a:t>qmake</a:t>
            </a:r>
            <a:r>
              <a:rPr lang="en-GB" dirty="0"/>
              <a:t> location)</a:t>
            </a:r>
          </a:p>
          <a:p>
            <a:pPr lvl="1"/>
            <a:r>
              <a:rPr lang="en-GB" dirty="0"/>
              <a:t>compiler is used (Compilers sheet)</a:t>
            </a:r>
          </a:p>
          <a:p>
            <a:pPr lvl="1"/>
            <a:r>
              <a:rPr lang="en-GB" dirty="0"/>
              <a:t>debugger is used (Debuggers sheet)</a:t>
            </a:r>
          </a:p>
          <a:p>
            <a:pPr marL="140424" indent="0">
              <a:buNone/>
            </a:pPr>
            <a:endParaRPr lang="en-GB" dirty="0"/>
          </a:p>
          <a:p>
            <a:r>
              <a:rPr lang="en-GB" dirty="0"/>
              <a:t>In </a:t>
            </a:r>
            <a:r>
              <a:rPr lang="en-GB" i="1" dirty="0"/>
              <a:t>Projects</a:t>
            </a:r>
            <a:r>
              <a:rPr lang="en-GB" dirty="0"/>
              <a:t> mode kits may be dynamically added/removed </a:t>
            </a:r>
          </a:p>
          <a:p>
            <a:pPr lvl="1"/>
            <a:r>
              <a:rPr lang="en-GB" dirty="0"/>
              <a:t>Kit and build type selectable above run/debug buttons </a:t>
            </a:r>
          </a:p>
          <a:p>
            <a:r>
              <a:rPr lang="en-GB" dirty="0"/>
              <a:t>Deployment and on-device debugging easy to configure </a:t>
            </a:r>
          </a:p>
          <a:p>
            <a:pPr lvl="1"/>
            <a:r>
              <a:rPr lang="en-GB" i="1" dirty="0"/>
              <a:t>Tools &gt; Options – Devices</a:t>
            </a:r>
            <a:endParaRPr lang="en-GB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24" y="2652890"/>
            <a:ext cx="3132667" cy="2277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00" y="220993"/>
            <a:ext cx="3616492" cy="1927659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2B5F46A-2A67-3744-8A6A-BF4D9350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4169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C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Run Settings – Qt Creator Project Mode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675273"/>
          </a:xfrm>
        </p:spPr>
        <p:txBody>
          <a:bodyPr/>
          <a:lstStyle/>
          <a:p>
            <a:r>
              <a:rPr lang="en-US" dirty="0"/>
              <a:t>Customize build steps</a:t>
            </a:r>
          </a:p>
          <a:p>
            <a:r>
              <a:rPr lang="en-US" dirty="0"/>
              <a:t>Add build steps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2" y="1370839"/>
            <a:ext cx="4220894" cy="675273"/>
          </a:xfrm>
        </p:spPr>
        <p:txBody>
          <a:bodyPr/>
          <a:lstStyle/>
          <a:p>
            <a:r>
              <a:rPr lang="en-US" dirty="0"/>
              <a:t>Add command line arguments </a:t>
            </a:r>
          </a:p>
          <a:p>
            <a:r>
              <a:rPr lang="en-US" dirty="0"/>
              <a:t>Add/edit environment variables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42" y="2025350"/>
            <a:ext cx="6519332" cy="3141503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623CF3-DAFF-DB48-A333-F237DCE5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56543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 Application – Locally or Remotely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421273"/>
          </a:xfrm>
        </p:spPr>
        <p:txBody>
          <a:bodyPr/>
          <a:lstStyle/>
          <a:p>
            <a:r>
              <a:rPr lang="en-US" dirty="0"/>
              <a:t>Debug −&gt; Start Debugging (o rF5)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46" y="1470645"/>
            <a:ext cx="7291066" cy="423516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6884E42-9C5C-8747-B323-315368C8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3372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Analysis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418536" cy="3784986"/>
          </a:xfrm>
        </p:spPr>
        <p:txBody>
          <a:bodyPr/>
          <a:lstStyle/>
          <a:p>
            <a:r>
              <a:rPr lang="en-US" dirty="0"/>
              <a:t>C++ code analysis require a backend</a:t>
            </a:r>
          </a:p>
          <a:p>
            <a:r>
              <a:rPr lang="en-US" dirty="0"/>
              <a:t>QML analysis can be done with Qt tools</a:t>
            </a:r>
          </a:p>
          <a:p>
            <a:endParaRPr lang="en-US" dirty="0"/>
          </a:p>
          <a:p>
            <a:r>
              <a:rPr lang="en-US" dirty="0"/>
              <a:t>Clang static analyzer</a:t>
            </a:r>
          </a:p>
          <a:p>
            <a:pPr lvl="1"/>
            <a:r>
              <a:rPr lang="en-US" dirty="0"/>
              <a:t>Uses clang open source library as a backend </a:t>
            </a:r>
          </a:p>
          <a:p>
            <a:pPr lvl="1"/>
            <a:r>
              <a:rPr lang="en-US" dirty="0"/>
              <a:t>Detects more than a compiler (e.g. use of dangling pointers)</a:t>
            </a:r>
          </a:p>
          <a:p>
            <a:r>
              <a:rPr lang="en-US" dirty="0"/>
              <a:t>Valgrind memory analyzer and profiler </a:t>
            </a:r>
          </a:p>
          <a:p>
            <a:pPr lvl="1"/>
            <a:r>
              <a:rPr lang="en-US" dirty="0"/>
              <a:t>Detects, e.g., memory leaks and most frequently executed functions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37" y="1497840"/>
            <a:ext cx="4035282" cy="1409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07" y="4035680"/>
            <a:ext cx="5346358" cy="117884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C3015F-5C57-6F4F-A6E8-1148B021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8840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Demo "Hello World"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3642424" cy="37849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we'll show: </a:t>
            </a:r>
          </a:p>
          <a:p>
            <a:pPr fontAlgn="auto"/>
            <a:r>
              <a:rPr lang="en-US" dirty="0"/>
              <a:t>Creation of an empty Qt project </a:t>
            </a:r>
          </a:p>
          <a:p>
            <a:pPr fontAlgn="auto"/>
            <a:r>
              <a:rPr lang="en-US" dirty="0"/>
              <a:t>Adding the </a:t>
            </a:r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source file </a:t>
            </a:r>
          </a:p>
          <a:p>
            <a:pPr fontAlgn="auto"/>
            <a:r>
              <a:rPr lang="en-US" dirty="0"/>
              <a:t>Writing of the Qt Hello World Code </a:t>
            </a:r>
          </a:p>
          <a:p>
            <a:pPr lvl="1"/>
            <a:r>
              <a:rPr lang="en-US" dirty="0"/>
              <a:t>Showing Locator Features </a:t>
            </a:r>
          </a:p>
          <a:p>
            <a:endParaRPr lang="en-US" dirty="0"/>
          </a:p>
          <a:p>
            <a:r>
              <a:rPr lang="en-US" dirty="0"/>
              <a:t>Running the application </a:t>
            </a:r>
          </a:p>
          <a:p>
            <a:pPr fontAlgn="auto"/>
            <a:r>
              <a:rPr lang="en-US" dirty="0"/>
              <a:t>Debugging the application </a:t>
            </a:r>
          </a:p>
          <a:p>
            <a:pPr lvl="1"/>
            <a:r>
              <a:rPr lang="en-US" dirty="0"/>
              <a:t>Looking up the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 property of our button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70" y="1170711"/>
            <a:ext cx="5269263" cy="3060762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11A35F8-E57A-0E44-AB72-2EA97BB5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93341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7909" y="2466773"/>
            <a:ext cx="8668182" cy="598454"/>
          </a:xfrm>
        </p:spPr>
        <p:txBody>
          <a:bodyPr/>
          <a:lstStyle/>
          <a:p>
            <a:r>
              <a:rPr lang="en-US" dirty="0"/>
              <a:t>Practical Tips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2904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Documentation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3642424" cy="3784986"/>
          </a:xfrm>
        </p:spPr>
        <p:txBody>
          <a:bodyPr/>
          <a:lstStyle/>
          <a:p>
            <a:r>
              <a:rPr lang="en-US" dirty="0"/>
              <a:t>Reference Documentation </a:t>
            </a:r>
          </a:p>
          <a:p>
            <a:pPr lvl="1"/>
            <a:r>
              <a:rPr lang="en-US" dirty="0"/>
              <a:t>All classes documented</a:t>
            </a:r>
          </a:p>
          <a:p>
            <a:pPr lvl="1"/>
            <a:r>
              <a:rPr lang="en-US" dirty="0"/>
              <a:t>Contains tons of examples </a:t>
            </a:r>
          </a:p>
          <a:p>
            <a:endParaRPr lang="en-US" dirty="0"/>
          </a:p>
          <a:p>
            <a:r>
              <a:rPr lang="en-US" dirty="0"/>
              <a:t>Collection of </a:t>
            </a:r>
            <a:r>
              <a:rPr lang="en-US" dirty="0" err="1"/>
              <a:t>Howto's</a:t>
            </a:r>
            <a:r>
              <a:rPr lang="en-US" dirty="0"/>
              <a:t> and Overviews </a:t>
            </a:r>
          </a:p>
          <a:p>
            <a:endParaRPr lang="en-US" dirty="0"/>
          </a:p>
          <a:p>
            <a:r>
              <a:rPr lang="en-US" dirty="0"/>
              <a:t>A set of Tutorials for Learners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11" y="960288"/>
            <a:ext cx="5516239" cy="4195536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561476D-3458-A647-ACDF-ECD0BD0E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08057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Answers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3323626"/>
          </a:xfrm>
        </p:spPr>
        <p:txBody>
          <a:bodyPr>
            <a:normAutofit/>
          </a:bodyPr>
          <a:lstStyle/>
          <a:p>
            <a:r>
              <a:rPr lang="en-US" dirty="0"/>
              <a:t>I need answers ASAP </a:t>
            </a:r>
          </a:p>
          <a:p>
            <a:pPr lvl="1"/>
            <a:r>
              <a:rPr lang="en-US" dirty="0"/>
              <a:t>Customers may use Qt support </a:t>
            </a:r>
            <a:r>
              <a:rPr lang="en-US" dirty="0">
                <a:hlinkClick r:id="rId2"/>
              </a:rPr>
              <a:t>http://www.qt.io/support/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Meet Qt professional in IRC </a:t>
            </a:r>
            <a:r>
              <a:rPr lang="en-US" dirty="0">
                <a:hlinkClick r:id="rId3"/>
              </a:rPr>
              <a:t>https://wiki.qt.io/Online_Communities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Questions and answers forum – Qt Centre  </a:t>
            </a:r>
            <a:r>
              <a:rPr lang="en-US" dirty="0">
                <a:hlinkClick r:id="rId4"/>
              </a:rPr>
              <a:t>http://www.qtcentre.org/content/</a:t>
            </a:r>
            <a:r>
              <a:rPr lang="en-US" dirty="0"/>
              <a:t> </a:t>
            </a:r>
          </a:p>
          <a:p>
            <a:r>
              <a:rPr lang="en-US" dirty="0"/>
              <a:t>It does not work</a:t>
            </a:r>
          </a:p>
          <a:p>
            <a:pPr lvl="1"/>
            <a:r>
              <a:rPr lang="en-US" dirty="0"/>
              <a:t>Bug reporting and finding </a:t>
            </a:r>
            <a:r>
              <a:rPr lang="en-US" dirty="0">
                <a:hlinkClick r:id="rId5"/>
              </a:rPr>
              <a:t>https://bugreports.qt.io/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Stack Overflow </a:t>
            </a:r>
            <a:r>
              <a:rPr lang="en-US" dirty="0">
                <a:hlinkClick r:id="rId6"/>
              </a:rPr>
              <a:t>http://stackoverflow.com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2" y="1370839"/>
            <a:ext cx="4220894" cy="3323627"/>
          </a:xfrm>
        </p:spPr>
        <p:txBody>
          <a:bodyPr/>
          <a:lstStyle/>
          <a:p>
            <a:r>
              <a:rPr lang="en-US" dirty="0"/>
              <a:t>I have some time to study Qt myself</a:t>
            </a:r>
          </a:p>
          <a:p>
            <a:pPr lvl="1"/>
            <a:r>
              <a:rPr lang="en-US" dirty="0"/>
              <a:t>Qt Developer Guides </a:t>
            </a:r>
            <a:r>
              <a:rPr lang="en-US" dirty="0">
                <a:hlinkClick r:id="rId7"/>
              </a:rPr>
              <a:t>http://wiki.qt.io/Developer-Guides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Learning videos </a:t>
            </a:r>
            <a:r>
              <a:rPr lang="en-US" dirty="0">
                <a:hlinkClick r:id="rId8"/>
              </a:rPr>
              <a:t>https://www.youtube.com/user/QtStudios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Books, tools, guides, documentation - </a:t>
            </a:r>
            <a:r>
              <a:rPr lang="en-US" dirty="0">
                <a:hlinkClick r:id="rId9"/>
              </a:rPr>
              <a:t>http://wiki.qt.io/Main_Page</a:t>
            </a:r>
            <a:r>
              <a:rPr lang="en-US" dirty="0"/>
              <a:t> </a:t>
            </a:r>
          </a:p>
          <a:p>
            <a:r>
              <a:rPr lang="en-US" dirty="0"/>
              <a:t>I want to know the latest Qt updates</a:t>
            </a:r>
          </a:p>
          <a:p>
            <a:pPr lvl="1"/>
            <a:r>
              <a:rPr lang="en-US" dirty="0"/>
              <a:t>Qt Blog </a:t>
            </a:r>
            <a:r>
              <a:rPr lang="en-US" dirty="0">
                <a:hlinkClick r:id="rId10"/>
              </a:rPr>
              <a:t>http://blog.qt.io</a:t>
            </a:r>
            <a:r>
              <a:rPr lang="en-US" dirty="0"/>
              <a:t> </a:t>
            </a:r>
          </a:p>
          <a:p>
            <a:r>
              <a:rPr lang="en-US" dirty="0"/>
              <a:t>I want to have some Qt apps for free</a:t>
            </a:r>
          </a:p>
          <a:p>
            <a:pPr lvl="1"/>
            <a:r>
              <a:rPr lang="en-US" dirty="0">
                <a:hlinkClick r:id="rId11"/>
              </a:rPr>
              <a:t>http://qt-apps.org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4910503"/>
            <a:ext cx="7653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i="1" dirty="0" err="1">
                <a:latin typeface="Open Sans Light"/>
                <a:cs typeface="Open Sans Light"/>
              </a:rPr>
              <a:t>Qt's</a:t>
            </a:r>
            <a:r>
              <a:rPr lang="en-US" sz="1400" i="1" dirty="0">
                <a:latin typeface="Open Sans Light"/>
                <a:cs typeface="Open Sans Light"/>
              </a:rPr>
              <a:t> source code is easy to read, and can answer questions the reference manual cannot answer!</a:t>
            </a:r>
            <a:br>
              <a:rPr lang="en-US" sz="1400" i="1" dirty="0">
                <a:latin typeface="Open Sans Light"/>
                <a:cs typeface="Open Sans Light"/>
              </a:rPr>
            </a:b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A266240-04B4-1540-8489-324D8A02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24770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Coding Convention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9874" y="963840"/>
            <a:ext cx="8724730" cy="364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QLabel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main(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[])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application(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QLabel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label;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dirty="0" err="1">
                <a:latin typeface="Courier New"/>
                <a:cs typeface="Courier New"/>
              </a:rPr>
              <a:t>customObject.setString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000" dirty="0">
                <a:latin typeface="Courier New"/>
                <a:cs typeface="Courier New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dirty="0" err="1">
                <a:latin typeface="Courier New"/>
                <a:cs typeface="Courier New"/>
              </a:rPr>
              <a:t>label.setText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customObject.string</a:t>
            </a:r>
            <a:r>
              <a:rPr lang="en-US" sz="1000" dirty="0">
                <a:latin typeface="Courier New"/>
                <a:cs typeface="Courier New"/>
              </a:rPr>
              <a:t>());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dirty="0" err="1">
                <a:latin typeface="Courier New"/>
                <a:cs typeface="Courier New"/>
              </a:rPr>
              <a:t>label.show</a:t>
            </a:r>
            <a:r>
              <a:rPr lang="en-US" sz="1000" dirty="0">
                <a:latin typeface="Courier New"/>
                <a:cs typeface="Courier New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application.exec</a:t>
            </a:r>
            <a:r>
              <a:rPr lang="en-US" sz="1000" dirty="0">
                <a:latin typeface="Courier New"/>
                <a:cs typeface="Courier New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}</a:t>
            </a: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874" y="3160188"/>
            <a:ext cx="8724730" cy="2112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(parent) {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(string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!=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)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} 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Dummy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example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(event);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} </a:t>
            </a:r>
            <a:endParaRPr lang="en-US" sz="10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98607" y="282725"/>
            <a:ext cx="4765997" cy="2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Avoid acronyms, use camel-case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Class names with capital first letter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Function and variable names lower case first letter </a:t>
            </a: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rgbClr val="00008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0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latin typeface="Courier New"/>
                <a:cs typeface="Courier New"/>
              </a:rPr>
              <a:t>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000" dirty="0">
                <a:latin typeface="Courier New"/>
                <a:cs typeface="Courier New"/>
              </a:rPr>
              <a:t>);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string()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latin typeface="Courier New"/>
                <a:cs typeface="Courier New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sz="1000" dirty="0">
                <a:latin typeface="Courier New"/>
                <a:cs typeface="Courier New"/>
              </a:rPr>
              <a:t>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Q_DECL_OVERRIDE</a:t>
            </a:r>
            <a:r>
              <a:rPr lang="en-US" sz="1000" dirty="0">
                <a:latin typeface="Courier New"/>
                <a:cs typeface="Courier New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000" dirty="0">
                <a:latin typeface="Courier New"/>
                <a:cs typeface="Courier New"/>
              </a:rPr>
              <a:t>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/>
                <a:cs typeface="Courier New"/>
              </a:rPr>
              <a:t>}; </a:t>
            </a:r>
            <a:br>
              <a:rPr lang="en-US" sz="1000" dirty="0">
                <a:latin typeface="Courier New"/>
                <a:cs typeface="Courier New"/>
              </a:rPr>
            </a:b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6B60F9F-E4B6-4748-B51F-7F1A3FE7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00672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Includes and Compilation Time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 includes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&gt; </a:t>
            </a:r>
          </a:p>
          <a:p>
            <a:r>
              <a:rPr lang="en-US" dirty="0"/>
              <a:t>Module includes 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QtGui</a:t>
            </a:r>
            <a:r>
              <a:rPr lang="en-US" dirty="0">
                <a:latin typeface="Courier New"/>
                <a:cs typeface="Courier New"/>
              </a:rPr>
              <a:t>&gt; </a:t>
            </a:r>
            <a:endParaRPr lang="en-US" dirty="0"/>
          </a:p>
          <a:p>
            <a:pPr marL="457195" lvl="1" indent="0">
              <a:buNone/>
            </a:pPr>
            <a:endParaRPr lang="en-US" dirty="0"/>
          </a:p>
          <a:p>
            <a:r>
              <a:rPr lang="en-US" dirty="0"/>
              <a:t>Reduce compilation time</a:t>
            </a:r>
          </a:p>
          <a:p>
            <a:pPr lvl="1"/>
            <a:r>
              <a:rPr lang="en-US" dirty="0"/>
              <a:t>Use class includes 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lvl="1"/>
            <a:r>
              <a:rPr lang="en-US" dirty="0"/>
              <a:t>Forward declarations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QT_FORWARD_DECLARE_CLASS(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endParaRPr lang="en-US" i="1" dirty="0"/>
          </a:p>
          <a:p>
            <a:r>
              <a:rPr lang="en-US" i="1" dirty="0"/>
              <a:t>Place module includes before other includes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A0EE615-E166-A24C-93E3-28049451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13938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Logging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QDebug</a:t>
            </a:r>
            <a:r>
              <a:rPr lang="en-US" dirty="0"/>
              <a:t> allows streaming debug information to </a:t>
            </a:r>
            <a:r>
              <a:rPr lang="en-US" dirty="0" err="1"/>
              <a:t>QString</a:t>
            </a:r>
            <a:r>
              <a:rPr lang="en-US" dirty="0"/>
              <a:t> or any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 subclasses: </a:t>
            </a:r>
            <a:r>
              <a:rPr lang="en-US" dirty="0" err="1">
                <a:latin typeface="Courier New"/>
                <a:cs typeface="Courier New"/>
              </a:rPr>
              <a:t>QBuffer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QFileDevice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QProcess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Often more convenient to use macros </a:t>
            </a:r>
            <a:r>
              <a:rPr lang="en-US" dirty="0" err="1">
                <a:latin typeface="Courier New"/>
                <a:cs typeface="Courier New"/>
              </a:rPr>
              <a:t>qInfo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qDebug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qWarning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qCritical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qFatal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/>
              <a:t>Macros expand to corresponding function calls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QMessageLogger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Message logger uses </a:t>
            </a:r>
            <a:r>
              <a:rPr lang="en-US" dirty="0" err="1">
                <a:latin typeface="Courier New"/>
                <a:cs typeface="Courier New"/>
              </a:rPr>
              <a:t>QtMessageHandler</a:t>
            </a:r>
            <a:endParaRPr lang="en-US" dirty="0"/>
          </a:p>
          <a:p>
            <a:pPr lvl="1"/>
            <a:r>
              <a:rPr lang="en-US" dirty="0"/>
              <a:t>Suppress messages by adding </a:t>
            </a:r>
            <a:r>
              <a:rPr lang="en-US" sz="1300" dirty="0">
                <a:latin typeface="Courier New"/>
                <a:cs typeface="Courier New"/>
              </a:rPr>
              <a:t>DEFINES += QT_NO_DEBUG_OUTPUT QT_NO_WARNING_OUTPUT QT_NO_INFO_OUTPUT </a:t>
            </a:r>
            <a:r>
              <a:rPr lang="en-US" dirty="0"/>
              <a:t>to your .pro file or installing a custom message handler</a:t>
            </a:r>
          </a:p>
          <a:p>
            <a:endParaRPr lang="en-US" dirty="0"/>
          </a:p>
          <a:p>
            <a:pPr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2867" y="4326072"/>
            <a:ext cx="7739182" cy="901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 #include 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QtDebug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 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computed: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%d"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intVariable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"Mouse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clicked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mouseEvent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QMessageLogger</a:t>
            </a:r>
            <a:r>
              <a:rPr lang="en-US" sz="1200" dirty="0">
                <a:latin typeface="Courier New"/>
                <a:cs typeface="Courier New"/>
              </a:rPr>
              <a:t>(__FILE__,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__LINE__,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en-US" sz="1200" dirty="0">
                <a:latin typeface="Courier New"/>
                <a:cs typeface="Courier New"/>
              </a:rPr>
              <a:t>).debug()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no”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42867" y="1981931"/>
            <a:ext cx="7739182" cy="524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800080"/>
                </a:solidFill>
                <a:latin typeface="Courier New"/>
                <a:cs typeface="Courier New"/>
              </a:rPr>
              <a:t>QDebug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debug(</a:t>
            </a:r>
            <a:r>
              <a:rPr lang="en-GB" sz="1200" dirty="0" err="1">
                <a:solidFill>
                  <a:schemeClr val="tx1"/>
                </a:solidFill>
                <a:latin typeface="Courier New"/>
                <a:cs typeface="Courier New"/>
              </a:rPr>
              <a:t>aDebugDevice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debug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"Something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happened"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D4834CC-B426-3542-BAB6-74BFE99E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0219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Qt?</a:t>
            </a:r>
          </a:p>
          <a:p>
            <a:r>
              <a:rPr lang="en-US" dirty="0"/>
              <a:t>Qt Modules</a:t>
            </a:r>
          </a:p>
          <a:p>
            <a:r>
              <a:rPr lang="en-US" dirty="0"/>
              <a:t>Licensing Options</a:t>
            </a:r>
          </a:p>
          <a:p>
            <a:r>
              <a:rPr lang="en-US" dirty="0"/>
              <a:t>Creating, Building, and Debugging Applications with QtCreator</a:t>
            </a:r>
          </a:p>
          <a:p>
            <a:r>
              <a:rPr lang="en-US" dirty="0"/>
              <a:t>Practical Tips for Developers</a:t>
            </a:r>
          </a:p>
          <a:p>
            <a:pPr lvl="1"/>
            <a:r>
              <a:rPr lang="en-US" dirty="0"/>
              <a:t>Logging Messages, Asserts</a:t>
            </a:r>
          </a:p>
          <a:p>
            <a:pPr marL="457195" lvl="1" indent="0">
              <a:buNone/>
            </a:pPr>
            <a:endParaRPr lang="en-US" dirty="0"/>
          </a:p>
          <a:p>
            <a:pPr marL="457195" lvl="1" indent="0">
              <a:buNone/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FB67A94-3D32-FB48-BD8A-C7E86E5F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16922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 Message Categories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Allows controlling which messages to log and which to ignore </a:t>
            </a:r>
          </a:p>
          <a:p>
            <a:r>
              <a:rPr lang="en-GB" dirty="0"/>
              <a:t>Message types (debug, warning etc.) and categories can be enabled/disabled </a:t>
            </a:r>
          </a:p>
          <a:p>
            <a:endParaRPr lang="en-GB" dirty="0"/>
          </a:p>
          <a:p>
            <a:r>
              <a:rPr lang="en-GB" dirty="0"/>
              <a:t>Define a category using </a:t>
            </a:r>
            <a:r>
              <a:rPr lang="en-GB" dirty="0" err="1">
                <a:latin typeface="Courier New"/>
                <a:cs typeface="Courier New"/>
              </a:rPr>
              <a:t>QLoggingCategory</a:t>
            </a:r>
            <a:r>
              <a:rPr lang="en-GB" dirty="0"/>
              <a:t> or use macros to declare and define categories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Q_DECLARE_LOGGING_CATEGORY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GB" sz="12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Q_LOGGING_CATEGORY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 err="1">
                <a:solidFill>
                  <a:srgbClr val="008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>
                <a:latin typeface="Courier New"/>
                <a:cs typeface="Courier New"/>
              </a:rPr>
              <a:t>, </a:t>
            </a:r>
            <a:r>
              <a:rPr lang="en-GB" sz="1200" dirty="0" err="1">
                <a:latin typeface="Courier New"/>
                <a:cs typeface="Courier New"/>
              </a:rPr>
              <a:t>QtWarningMsg</a:t>
            </a:r>
            <a:r>
              <a:rPr lang="en-GB" sz="1200" dirty="0">
                <a:latin typeface="Courier New"/>
                <a:cs typeface="Courier New"/>
              </a:rPr>
              <a:t>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4844" y="3089824"/>
            <a:ext cx="7747206" cy="186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QLoggingCategory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category(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com.theqtcompany.app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latin typeface="Courier New"/>
                <a:cs typeface="Courier New"/>
              </a:rPr>
              <a:t>category.setEnabled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QtDebugMsg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false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qCDebug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logged"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aCategory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"Another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>
                <a:solidFill>
                  <a:srgbClr val="AA0000"/>
                </a:solidFill>
                <a:latin typeface="Courier New"/>
                <a:cs typeface="Courier New"/>
              </a:rPr>
              <a:t>com.theqtcompany.app</a:t>
            </a:r>
            <a:r>
              <a:rPr lang="en-GB" sz="1200" dirty="0">
                <a:solidFill>
                  <a:srgbClr val="AA0000"/>
                </a:solidFill>
                <a:latin typeface="Courier New"/>
                <a:cs typeface="Courier New"/>
              </a:rPr>
              <a:t>: A warning message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>
                <a:solidFill>
                  <a:srgbClr val="AA0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>
                <a:solidFill>
                  <a:srgbClr val="AA0000"/>
                </a:solidFill>
                <a:latin typeface="Courier New"/>
                <a:cs typeface="Courier New"/>
              </a:rPr>
              <a:t>: Another warning message</a:t>
            </a:r>
            <a:endParaRPr lang="en-GB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365F369-BC4F-5C4B-A836-5FEC0B9A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28076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Asserts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64755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Q_ASSERT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Q_ASSERT_X</a:t>
            </a:r>
          </a:p>
          <a:p>
            <a:r>
              <a:rPr lang="en-US" dirty="0">
                <a:latin typeface="Courier New"/>
                <a:cs typeface="Courier New"/>
              </a:rPr>
              <a:t>Uses </a:t>
            </a:r>
            <a:r>
              <a:rPr lang="en-US" dirty="0" err="1">
                <a:latin typeface="Courier New"/>
                <a:cs typeface="Courier New"/>
              </a:rPr>
              <a:t>qFatal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which aborts the application, when the default message logger used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4" y="2040810"/>
            <a:ext cx="7747206" cy="155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Q_ASSERT_X</a:t>
            </a:r>
            <a:r>
              <a:rPr lang="fi-FI" sz="1200" dirty="0">
                <a:latin typeface="Courier New"/>
                <a:cs typeface="Courier New"/>
              </a:rPr>
              <a:t>(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&gt;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>
                <a:latin typeface="Courier New"/>
                <a:cs typeface="Courier New"/>
              </a:rPr>
              <a:t>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Q_ASSERT(false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  <a:endParaRPr lang="fi-FI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ASSERT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failure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in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main(int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char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**): "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",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file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u="sng" dirty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../demoApplication/main.cpp, line 17</a:t>
            </a:r>
            <a:endParaRPr lang="fi-FI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The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program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has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unexpectedly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finished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.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17" y="3361422"/>
            <a:ext cx="5126002" cy="2549097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2D8E0F0-1D48-674A-9C70-24281BB4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40148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Debug Dumps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QObject</a:t>
            </a:r>
            <a:r>
              <a:rPr lang="en-US" dirty="0"/>
              <a:t> can be named with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GB" dirty="0" err="1">
                <a:latin typeface="Courier New"/>
                <a:cs typeface="Courier New"/>
              </a:rPr>
              <a:t>setObjectName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The name can be retrieved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r>
              <a:rPr lang="en-US" dirty="0"/>
              <a:t>As a lot of the debugging information is only really helpful if these names are set, it is good Qt programming style to do </a:t>
            </a:r>
            <a:r>
              <a:rPr lang="en-GB" dirty="0"/>
              <a:t>so</a:t>
            </a:r>
          </a:p>
          <a:p>
            <a:endParaRPr lang="en-GB" dirty="0"/>
          </a:p>
          <a:p>
            <a:r>
              <a:rPr lang="en-GB" dirty="0"/>
              <a:t>Debug dumps</a:t>
            </a:r>
          </a:p>
          <a:p>
            <a:pPr lvl="1"/>
            <a:r>
              <a:rPr lang="en-GB" dirty="0"/>
              <a:t>Work only in debug builds </a:t>
            </a: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dumpObjectInfo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 dumps information about object internals, like signals/slots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dumpObjectTree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dumps the parent/child relationships of all descendant objects</a:t>
            </a:r>
            <a:endParaRPr lang="en-GB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3" y="3911799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OBJECT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QApplication::unnamed</a:t>
            </a: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  SIGNALS OUT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signal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: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destroyed(QObject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/>
                <a:cs typeface="Courier New"/>
              </a:rPr>
              <a:t>    </a:t>
            </a:r>
            <a:r>
              <a:rPr lang="fi-FI" sz="1200" dirty="0" err="1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destroyed</a:t>
            </a:r>
            <a:r>
              <a:rPr lang="fi-FI" sz="1200" dirty="0">
                <a:latin typeface="Courier New"/>
                <a:cs typeface="Courier New"/>
              </a:rPr>
              <a:t>()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/>
                <a:cs typeface="Courier New"/>
              </a:rPr>
              <a:t>    </a:t>
            </a:r>
            <a:r>
              <a:rPr lang="fi-FI" sz="1200" dirty="0" err="1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objectNameChanged(QString</a:t>
            </a:r>
            <a:r>
              <a:rPr lang="fi-FI" sz="1200" dirty="0">
                <a:latin typeface="Courier New"/>
                <a:cs typeface="Courier New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2098" y="3911799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QApplication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err="1">
                <a:latin typeface="Courier New"/>
                <a:cs typeface="Courier New"/>
              </a:rPr>
              <a:t>QCocoaEventDispatcher</a:t>
            </a:r>
            <a:r>
              <a:rPr lang="en-US" sz="1200" dirty="0">
                <a:latin typeface="Courier New"/>
                <a:cs typeface="Courier New"/>
              </a:rPr>
              <a:t>::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err="1">
                <a:latin typeface="Courier New"/>
                <a:cs typeface="Courier New"/>
              </a:rPr>
              <a:t>QSessionManager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err="1">
                <a:latin typeface="Courier New"/>
                <a:cs typeface="Courier New"/>
              </a:rPr>
              <a:t>QMacStyle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macintosh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6EB9493-0094-FA44-B890-E459AB3A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81965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Qt?</a:t>
            </a:r>
          </a:p>
          <a:p>
            <a:r>
              <a:rPr lang="en-US" dirty="0"/>
              <a:t>What licenses can be used with Qt?</a:t>
            </a:r>
          </a:p>
          <a:p>
            <a:r>
              <a:rPr lang="en-US" dirty="0"/>
              <a:t>Which code lines do you need for a minimal Qt application? </a:t>
            </a:r>
          </a:p>
          <a:p>
            <a:r>
              <a:rPr lang="en-US" dirty="0"/>
              <a:t>What is a .pro file?</a:t>
            </a:r>
          </a:p>
          <a:p>
            <a:r>
              <a:rPr lang="en-US" dirty="0"/>
              <a:t>What is </a:t>
            </a:r>
            <a:r>
              <a:rPr lang="en-US" dirty="0" err="1"/>
              <a:t>qmake</a:t>
            </a:r>
            <a:r>
              <a:rPr lang="en-US" dirty="0"/>
              <a:t>, and when is it a good idea to use it</a:t>
            </a:r>
          </a:p>
          <a:p>
            <a:r>
              <a:rPr lang="en-US" dirty="0"/>
              <a:t>What is a Qt module and how to enable it in your project</a:t>
            </a:r>
          </a:p>
          <a:p>
            <a:r>
              <a:rPr lang="en-US" dirty="0"/>
              <a:t>How can you include a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/>
              <a:t> from the </a:t>
            </a:r>
            <a:r>
              <a:rPr lang="en-US" dirty="0" err="1"/>
              <a:t>QtGui</a:t>
            </a:r>
            <a:r>
              <a:rPr lang="en-US" dirty="0"/>
              <a:t> module</a:t>
            </a:r>
          </a:p>
          <a:p>
            <a:r>
              <a:rPr lang="en-US" dirty="0"/>
              <a:t>Name places where you can find answers about Qt problems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0F9BEA5-3B05-2447-AB6A-676C417FA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67045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is a cross-platform framework, allowing the same code to be built and run in desktop, embedded, and mobile platforms </a:t>
            </a:r>
          </a:p>
          <a:p>
            <a:endParaRPr lang="en-US" dirty="0"/>
          </a:p>
          <a:p>
            <a:r>
              <a:rPr lang="en-US" dirty="0"/>
              <a:t>Qt has a large selection of libraries, providing developers with some 1,500 C++ classes </a:t>
            </a:r>
          </a:p>
          <a:p>
            <a:pPr lvl="1"/>
            <a:r>
              <a:rPr lang="en-US" dirty="0"/>
              <a:t>In addition to class libraries, Qt framework contains several development tools, like Qt Creator IDE</a:t>
            </a:r>
          </a:p>
          <a:p>
            <a:pPr lvl="1"/>
            <a:endParaRPr lang="en-US" dirty="0"/>
          </a:p>
          <a:p>
            <a:r>
              <a:rPr lang="en-US" dirty="0"/>
              <a:t>Qt is available under commercial and open source licenses </a:t>
            </a:r>
          </a:p>
          <a:p>
            <a:endParaRPr lang="en-US" dirty="0"/>
          </a:p>
          <a:p>
            <a:r>
              <a:rPr lang="en-US" dirty="0"/>
              <a:t>GUI application can be written with C++ widgets, with QML or with web technologies</a:t>
            </a:r>
          </a:p>
          <a:p>
            <a:endParaRPr lang="en-US" dirty="0"/>
          </a:p>
          <a:p>
            <a:r>
              <a:rPr lang="en-US" dirty="0"/>
              <a:t>There is a large and active developer community around Qt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0E2F62F-FFE1-8C42-8A00-A477DF8BC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50934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Qt Object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1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Qt's</a:t>
            </a:r>
            <a:r>
              <a:rPr lang="en-US" dirty="0"/>
              <a:t> Object Model </a:t>
            </a:r>
          </a:p>
          <a:p>
            <a:r>
              <a:rPr lang="en-US" dirty="0"/>
              <a:t>Object Communication</a:t>
            </a:r>
          </a:p>
          <a:p>
            <a:r>
              <a:rPr lang="en-US" dirty="0"/>
              <a:t>Signals and Slots </a:t>
            </a:r>
          </a:p>
          <a:p>
            <a:r>
              <a:rPr lang="en-US" dirty="0"/>
              <a:t>Event Handling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0C5E16E-8679-6947-B824-F036C2E1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88682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... about Qt objects</a:t>
            </a:r>
          </a:p>
          <a:p>
            <a:r>
              <a:rPr lang="en-US" dirty="0"/>
              <a:t>… memory management with object trees and Qt smart pointers </a:t>
            </a:r>
          </a:p>
          <a:p>
            <a:r>
              <a:rPr lang="en-US" dirty="0"/>
              <a:t>… how objects can communicate </a:t>
            </a:r>
          </a:p>
          <a:p>
            <a:r>
              <a:rPr lang="en-US" dirty="0"/>
              <a:t>… what signals &amp; slots are </a:t>
            </a:r>
          </a:p>
          <a:p>
            <a:r>
              <a:rPr lang="en-US" dirty="0"/>
              <a:t>... how to use signals &amp; slots for object communication </a:t>
            </a:r>
          </a:p>
          <a:p>
            <a:r>
              <a:rPr lang="en-US" dirty="0"/>
              <a:t>... which variations for signal/slot connections exist</a:t>
            </a:r>
          </a:p>
          <a:p>
            <a:r>
              <a:rPr lang="en-US" dirty="0"/>
              <a:t>... how to create custom signals &amp; slots</a:t>
            </a:r>
          </a:p>
          <a:p>
            <a:r>
              <a:rPr lang="en-US" dirty="0"/>
              <a:t>... how Qt handles events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263F343-C513-A245-9766-CA469987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56481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Qt’s</a:t>
            </a:r>
            <a:r>
              <a:rPr lang="en-US" dirty="0"/>
              <a:t> Object Model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Qt’s</a:t>
            </a:r>
            <a:r>
              <a:rPr lang="en-US" dirty="0"/>
              <a:t> 1,500 classes can be divided into two groups</a:t>
            </a:r>
          </a:p>
          <a:p>
            <a:pPr lvl="1"/>
            <a:r>
              <a:rPr lang="en-US" dirty="0"/>
              <a:t>Identity types </a:t>
            </a:r>
          </a:p>
          <a:p>
            <a:pPr lvl="1"/>
            <a:r>
              <a:rPr lang="en-US" dirty="0"/>
              <a:t>Value types </a:t>
            </a:r>
          </a:p>
          <a:p>
            <a:pPr lvl="1"/>
            <a:endParaRPr lang="en-US" dirty="0"/>
          </a:p>
          <a:p>
            <a:r>
              <a:rPr lang="en-US" dirty="0"/>
              <a:t>Identity types </a:t>
            </a:r>
          </a:p>
          <a:p>
            <a:pPr lvl="1"/>
            <a:r>
              <a:rPr lang="en-US" dirty="0"/>
              <a:t>derive from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extend C++ with many dynamic features using a meta-object system </a:t>
            </a:r>
          </a:p>
          <a:p>
            <a:pPr lvl="1"/>
            <a:r>
              <a:rPr lang="en-US" dirty="0"/>
              <a:t>cannot be copied as the copy constructor and assignment operator equal to delete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QWindow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QFile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QTcpSocket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Value types are standard C++ classes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QDataStream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QMetaType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~100 value types use copy-on-write pattern – implicitly shared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QCache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QDir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QPixmap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QImage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B873DFC-C51D-4A4D-B246-A0FACD70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98969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QObject</a:t>
            </a:r>
            <a:r>
              <a:rPr lang="en-US" dirty="0"/>
              <a:t> – Heart of </a:t>
            </a:r>
            <a:r>
              <a:rPr lang="en-US" dirty="0" err="1"/>
              <a:t>Qt’s</a:t>
            </a:r>
            <a:r>
              <a:rPr lang="en-US" dirty="0"/>
              <a:t> Object Model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88440" cy="3784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Extends Qt with dynamic features, useful in GUI programming </a:t>
            </a:r>
          </a:p>
          <a:p>
            <a:r>
              <a:rPr lang="en-US" dirty="0"/>
              <a:t>Object tree</a:t>
            </a:r>
          </a:p>
          <a:p>
            <a:r>
              <a:rPr lang="en-US" dirty="0"/>
              <a:t>Thread-safe and type-safe object communication – signals and slots</a:t>
            </a:r>
          </a:p>
          <a:p>
            <a:r>
              <a:rPr lang="en-US" dirty="0"/>
              <a:t>Event handling</a:t>
            </a:r>
          </a:p>
          <a:p>
            <a:r>
              <a:rPr lang="en-US" dirty="0"/>
              <a:t>String localization </a:t>
            </a:r>
          </a:p>
          <a:p>
            <a:r>
              <a:rPr lang="en-US" dirty="0"/>
              <a:t>Object properties </a:t>
            </a:r>
          </a:p>
          <a:p>
            <a:r>
              <a:rPr lang="en-US" dirty="0"/>
              <a:t>Safe static cast – </a:t>
            </a:r>
            <a:r>
              <a:rPr lang="en-US" dirty="0" err="1">
                <a:latin typeface="Courier New"/>
                <a:cs typeface="Courier New"/>
              </a:rPr>
              <a:t>qobject_cast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Internal timer</a:t>
            </a:r>
          </a:p>
          <a:p>
            <a:endParaRPr lang="en-US" dirty="0"/>
          </a:p>
          <a:p>
            <a:r>
              <a:rPr lang="en-US" dirty="0"/>
              <a:t>Qt objects use P-IMPL pattern to guarantee binary compatibility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13" y="1268784"/>
            <a:ext cx="4399779" cy="2656147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04EE2AC-1DFE-8B43-8DEF-FB67C5CF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3425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...about the history of Qt </a:t>
            </a:r>
          </a:p>
          <a:p>
            <a:r>
              <a:rPr lang="en-US" dirty="0"/>
              <a:t>...about </a:t>
            </a:r>
            <a:r>
              <a:rPr lang="en-US" dirty="0" err="1"/>
              <a:t>Qt's</a:t>
            </a:r>
            <a:r>
              <a:rPr lang="en-US" dirty="0"/>
              <a:t> ecosystem</a:t>
            </a:r>
          </a:p>
          <a:p>
            <a:r>
              <a:rPr lang="en-US" dirty="0"/>
              <a:t>...a high-level overview of Qt</a:t>
            </a:r>
          </a:p>
          <a:p>
            <a:r>
              <a:rPr lang="en-US" dirty="0"/>
              <a:t>...how to create first hello world program</a:t>
            </a:r>
          </a:p>
          <a:p>
            <a:r>
              <a:rPr lang="en-US" dirty="0"/>
              <a:t>...build and run a program cross platform</a:t>
            </a:r>
          </a:p>
          <a:p>
            <a:r>
              <a:rPr lang="en-US" dirty="0"/>
              <a:t>...to use QtCreator IDE</a:t>
            </a:r>
          </a:p>
          <a:p>
            <a:r>
              <a:rPr lang="en-US" dirty="0"/>
              <a:t>...some practical tips for developing with Qt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3AB7190-17B9-6F45-9768-0D535AF7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53947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 organize themselves in object trees </a:t>
            </a:r>
          </a:p>
          <a:p>
            <a:pPr lvl="1"/>
            <a:r>
              <a:rPr lang="en-US" dirty="0"/>
              <a:t>Based on parent-child relationship </a:t>
            </a:r>
          </a:p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*parent = Q_NULLPTR) </a:t>
            </a:r>
          </a:p>
          <a:p>
            <a:pPr lvl="1"/>
            <a:r>
              <a:rPr lang="en-US" dirty="0"/>
              <a:t>Parent adds object to list of children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QObjectList</a:t>
            </a:r>
            <a:r>
              <a:rPr lang="en-US" dirty="0">
                <a:latin typeface="Courier New"/>
                <a:cs typeface="Courier New"/>
              </a:rPr>
              <a:t> &amp;children();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&lt;QWidget&gt; </a:t>
            </a:r>
            <a:r>
              <a:rPr lang="en-US" dirty="0" err="1">
                <a:latin typeface="Courier New"/>
                <a:cs typeface="Courier New"/>
              </a:rPr>
              <a:t>findChildren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/>
              <a:t>Parent owns children </a:t>
            </a:r>
          </a:p>
          <a:p>
            <a:r>
              <a:rPr lang="en-US" dirty="0"/>
              <a:t>Construction/Destruction </a:t>
            </a:r>
          </a:p>
          <a:p>
            <a:pPr lvl="1"/>
            <a:r>
              <a:rPr lang="en-US" dirty="0"/>
              <a:t>Tree can be constructed in any order </a:t>
            </a:r>
          </a:p>
          <a:p>
            <a:pPr lvl="1"/>
            <a:r>
              <a:rPr lang="en-US" dirty="0"/>
              <a:t>Tree can be destroyed in any order </a:t>
            </a:r>
          </a:p>
          <a:p>
            <a:pPr lvl="2"/>
            <a:r>
              <a:rPr lang="en-US" dirty="0"/>
              <a:t>if object has parent: object first removed from parent </a:t>
            </a:r>
          </a:p>
          <a:p>
            <a:pPr lvl="2"/>
            <a:r>
              <a:rPr lang="en-US" dirty="0"/>
              <a:t>if object has children: deletes each child first</a:t>
            </a:r>
          </a:p>
          <a:p>
            <a:pPr lvl="2"/>
            <a:r>
              <a:rPr lang="en-US" dirty="0"/>
              <a:t>No object is deleted twice </a:t>
            </a:r>
          </a:p>
          <a:p>
            <a:endParaRPr lang="en-US" i="1" dirty="0"/>
          </a:p>
          <a:p>
            <a:r>
              <a:rPr lang="en-US" i="1" dirty="0"/>
              <a:t>Note: Parent-child relationship is NOT inheritance </a:t>
            </a:r>
            <a:endParaRPr lang="en-US" dirty="0"/>
          </a:p>
          <a:p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630494" y="1771361"/>
            <a:ext cx="8881" cy="91802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1" idx="1"/>
          </p:cNvCxnSpPr>
          <p:nvPr/>
        </p:nvCxnSpPr>
        <p:spPr>
          <a:xfrm>
            <a:off x="5630494" y="2182106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30494" y="2689383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91415" y="2944563"/>
            <a:ext cx="8881" cy="310779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1415" y="3255341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3316" y="1511266"/>
            <a:ext cx="905852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>
                <a:latin typeface="Open Sans Light"/>
                <a:cs typeface="Open Sans Light"/>
              </a:rPr>
              <a:t>parent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472183" y="1442373"/>
            <a:ext cx="1189799" cy="463846"/>
            <a:chOff x="5817234" y="2035933"/>
            <a:chExt cx="1189799" cy="463846"/>
          </a:xfrm>
        </p:grpSpPr>
        <p:sp>
          <p:nvSpPr>
            <p:cNvPr id="32" name="Rectangle 31"/>
            <p:cNvSpPr/>
            <p:nvPr/>
          </p:nvSpPr>
          <p:spPr bwMode="auto">
            <a:xfrm>
              <a:off x="5817234" y="2035933"/>
              <a:ext cx="1189799" cy="4638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14682" y="2104825"/>
              <a:ext cx="1003541" cy="3206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>
                  <a:latin typeface="Open Sans Light"/>
                  <a:cs typeface="Open Sans Light"/>
                </a:rPr>
                <a:t>QObject</a:t>
              </a:r>
              <a:endParaRPr lang="en-US" sz="1600" spc="-3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14682" y="1950182"/>
            <a:ext cx="1189799" cy="463846"/>
            <a:chOff x="5817234" y="2035933"/>
            <a:chExt cx="1189799" cy="463846"/>
          </a:xfrm>
        </p:grpSpPr>
        <p:sp>
          <p:nvSpPr>
            <p:cNvPr id="38" name="Rectangle 37"/>
            <p:cNvSpPr/>
            <p:nvPr/>
          </p:nvSpPr>
          <p:spPr bwMode="auto">
            <a:xfrm>
              <a:off x="5817234" y="2035933"/>
              <a:ext cx="1189799" cy="4638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14682" y="2104825"/>
              <a:ext cx="1003541" cy="3206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>
                  <a:latin typeface="Open Sans Light"/>
                  <a:cs typeface="Open Sans Light"/>
                </a:rPr>
                <a:t>QObject</a:t>
              </a:r>
              <a:endParaRPr lang="en-US" sz="1600" spc="-3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14682" y="2463174"/>
            <a:ext cx="1189799" cy="463846"/>
            <a:chOff x="5817234" y="2035933"/>
            <a:chExt cx="1189799" cy="463846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817234" y="2035933"/>
              <a:ext cx="1189799" cy="4638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14682" y="2104825"/>
              <a:ext cx="1003541" cy="3206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>
                  <a:latin typeface="Open Sans Light"/>
                  <a:cs typeface="Open Sans Light"/>
                </a:rPr>
                <a:t>QObject</a:t>
              </a:r>
              <a:endParaRPr lang="en-US" sz="1600" spc="-3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54894" y="2994155"/>
            <a:ext cx="1189799" cy="463846"/>
            <a:chOff x="5817234" y="2035933"/>
            <a:chExt cx="1189799" cy="463846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817234" y="2035933"/>
              <a:ext cx="1189799" cy="4638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14682" y="2104825"/>
              <a:ext cx="1003541" cy="3206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>
                  <a:latin typeface="Open Sans Light"/>
                  <a:cs typeface="Open Sans Light"/>
                </a:rPr>
                <a:t>QObject</a:t>
              </a:r>
              <a:endParaRPr lang="en-US" sz="1600" spc="-30" dirty="0">
                <a:latin typeface="Open Sans Light"/>
                <a:cs typeface="Open Sans Ligh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33316" y="2019075"/>
            <a:ext cx="905852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>
                <a:latin typeface="Open Sans Light"/>
                <a:cs typeface="Open Sans Light"/>
              </a:rPr>
              <a:t>child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33315" y="2542326"/>
            <a:ext cx="1127876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>
                <a:latin typeface="Open Sans Light"/>
                <a:cs typeface="Open Sans Light"/>
              </a:rPr>
              <a:t>child (parent)</a:t>
            </a:r>
          </a:p>
        </p:txBody>
      </p:sp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38893A10-B017-6940-AA2E-A02CF327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65478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 Heap </a:t>
            </a:r>
            <a:r>
              <a:rPr lang="en-US" dirty="0">
                <a:latin typeface="Courier New"/>
                <a:cs typeface="Courier New"/>
              </a:rPr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with parent: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*object = new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b="1" dirty="0"/>
          </a:p>
          <a:p>
            <a:r>
              <a:rPr lang="en-US" b="1" dirty="0"/>
              <a:t>On Stack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without parent: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QFile</a:t>
            </a:r>
            <a:r>
              <a:rPr lang="en-US" dirty="0"/>
              <a:t>, usually local to a function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/>
              <a:t>, local to </a:t>
            </a:r>
            <a:r>
              <a:rPr lang="en-US" dirty="0">
                <a:latin typeface="Courier New"/>
                <a:cs typeface="Courier New"/>
              </a:rPr>
              <a:t>main()</a:t>
            </a:r>
            <a:endParaRPr lang="en-US" dirty="0"/>
          </a:p>
          <a:p>
            <a:pPr lvl="1"/>
            <a:r>
              <a:rPr lang="en-US" dirty="0"/>
              <a:t>Top level widgets : </a:t>
            </a:r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 window; // No parent </a:t>
            </a:r>
          </a:p>
          <a:p>
            <a:r>
              <a:rPr lang="en-US" b="1" dirty="0"/>
              <a:t>On Stack </a:t>
            </a:r>
            <a:r>
              <a:rPr lang="en-US" dirty="0"/>
              <a:t>- value types </a:t>
            </a:r>
          </a:p>
          <a:p>
            <a:pPr marL="857241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name; </a:t>
            </a:r>
          </a:p>
          <a:p>
            <a:pPr marL="857241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 list; </a:t>
            </a:r>
          </a:p>
          <a:p>
            <a:pPr marL="857241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 color; </a:t>
            </a:r>
          </a:p>
          <a:p>
            <a:pPr lvl="1"/>
            <a:r>
              <a:rPr lang="en-US" dirty="0"/>
              <a:t>Passed by value everywhere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/>
              <a:t> implicitly shared </a:t>
            </a:r>
          </a:p>
          <a:p>
            <a:pPr lvl="1"/>
            <a:endParaRPr lang="en-US" dirty="0"/>
          </a:p>
          <a:p>
            <a:r>
              <a:rPr lang="en-US" b="1" dirty="0"/>
              <a:t>Stack or Heap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/>
              <a:t> - depending on lifetime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ex-object-creation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6B61BB6-E2D5-484E-BCCF-B78492B3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2246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Deletion – </a:t>
            </a:r>
            <a:r>
              <a:rPr lang="en-US" dirty="0" err="1"/>
              <a:t>deleteLater</a:t>
            </a:r>
            <a:r>
              <a:rPr lang="en-US" dirty="0"/>
              <a:t>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object must not be deleted, while it is handling an event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slot schedules the object for deletion</a:t>
            </a:r>
          </a:p>
          <a:p>
            <a:pPr lvl="1"/>
            <a:r>
              <a:rPr lang="en-US" dirty="0"/>
              <a:t>The object deleted, when the control returns to the event loop</a:t>
            </a:r>
          </a:p>
          <a:p>
            <a:pPr lvl="1"/>
            <a:r>
              <a:rPr lang="en-US" dirty="0"/>
              <a:t>If the thread does not have an event loop, the object deleted when the thread finishes 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connect(</a:t>
            </a:r>
            <a:r>
              <a:rPr lang="en-US" sz="1200" dirty="0" err="1">
                <a:latin typeface="Courier New"/>
                <a:cs typeface="Courier New"/>
              </a:rPr>
              <a:t>threadPtr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QThread</a:t>
            </a:r>
            <a:r>
              <a:rPr lang="en-US" sz="1200" dirty="0">
                <a:latin typeface="Courier New"/>
                <a:cs typeface="Courier New"/>
              </a:rPr>
              <a:t>::finished, </a:t>
            </a:r>
            <a:r>
              <a:rPr lang="en-US" sz="1200" dirty="0" err="1">
                <a:latin typeface="Courier New"/>
                <a:cs typeface="Courier New"/>
              </a:rPr>
              <a:t>threadPtr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QThread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deleteLater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lvl="1"/>
            <a:endParaRPr lang="en-US" dirty="0"/>
          </a:p>
          <a:p>
            <a:r>
              <a:rPr lang="en-US" dirty="0"/>
              <a:t>At least one event loop must be running or started later</a:t>
            </a:r>
          </a:p>
          <a:p>
            <a:pPr lvl="1"/>
            <a:r>
              <a:rPr lang="en-US" dirty="0"/>
              <a:t>Otherwise the object is not deleted</a:t>
            </a:r>
          </a:p>
          <a:p>
            <a:pPr lvl="1"/>
            <a:endParaRPr lang="en-US" dirty="0"/>
          </a:p>
          <a:p>
            <a:r>
              <a:rPr lang="en-US" dirty="0"/>
              <a:t>Calling 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more than one for the same object does not cause double deletion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EE2392C-6B76-A34B-9111-FB2A5E0E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44056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Deletion – </a:t>
            </a:r>
            <a:r>
              <a:rPr lang="en-US" dirty="0" err="1"/>
              <a:t>QPointer</a:t>
            </a:r>
            <a:r>
              <a:rPr lang="en-US" dirty="0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 tree does not solve the dangling pointer problem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QPointer</a:t>
            </a:r>
            <a:r>
              <a:rPr lang="en-US" dirty="0"/>
              <a:t> provides a guarded pointer for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Sets pointer to 0, when the referenced object destroyed </a:t>
            </a:r>
          </a:p>
          <a:p>
            <a:pPr lvl="1"/>
            <a:r>
              <a:rPr lang="en-US" dirty="0"/>
              <a:t>Easy to mix guarded and normal pointers</a:t>
            </a:r>
          </a:p>
          <a:p>
            <a:pPr lvl="2"/>
            <a:r>
              <a:rPr lang="en-US" dirty="0"/>
              <a:t>Guarded pointer automatically cast to the pointer type</a:t>
            </a:r>
          </a:p>
          <a:p>
            <a:endParaRPr lang="en-US" dirty="0"/>
          </a:p>
          <a:p>
            <a:r>
              <a:rPr lang="en-US" dirty="0"/>
              <a:t>Qt objects may also notify observers just before their destruction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ex-object-creation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4844" y="3290379"/>
            <a:ext cx="7747206" cy="1483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ExampleObject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is just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subclass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(object)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”Dangling 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dangling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994CEA1-BE8B-7241-9A9F-E3180573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74498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Deletion – </a:t>
            </a:r>
            <a:r>
              <a:rPr lang="en-US" dirty="0" err="1"/>
              <a:t>QScopedPointer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Deletes the referenced object, when the pointer goes out of the scope</a:t>
            </a:r>
          </a:p>
          <a:p>
            <a:r>
              <a:rPr lang="en-US" dirty="0"/>
              <a:t>Unlike </a:t>
            </a:r>
            <a:r>
              <a:rPr lang="en-US" dirty="0" err="1">
                <a:latin typeface="Courier New"/>
                <a:cs typeface="Courier New"/>
              </a:rPr>
              <a:t>QPointer</a:t>
            </a:r>
            <a:r>
              <a:rPr lang="en-US" dirty="0"/>
              <a:t>, can be used for any type</a:t>
            </a:r>
          </a:p>
          <a:p>
            <a:pPr lvl="1"/>
            <a:r>
              <a:rPr lang="en-US" dirty="0"/>
              <a:t>Four different cleanup handlers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QScopedPointerDeleter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QScopedPointerArrayDeleter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QScopedPointerArrayDeleter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QScopedPointerDeleteLater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195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QScopedPointer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QScopedPointerArrayDeleter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&gt;&gt; </a:t>
            </a:r>
            <a:r>
              <a:rPr lang="en-US" sz="1200" dirty="0" err="1">
                <a:latin typeface="Courier New"/>
                <a:cs typeface="Courier New"/>
              </a:rPr>
              <a:t>intArrayPointer</a:t>
            </a:r>
            <a:r>
              <a:rPr lang="en-US" sz="1200" dirty="0">
                <a:latin typeface="Courier New"/>
                <a:cs typeface="Courier New"/>
              </a:rPr>
              <a:t>(new 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(100));</a:t>
            </a:r>
          </a:p>
          <a:p>
            <a:endParaRPr lang="en-US" dirty="0"/>
          </a:p>
          <a:p>
            <a:r>
              <a:rPr lang="en-US" dirty="0"/>
              <a:t>Useful in functions with several exit paths</a:t>
            </a:r>
          </a:p>
          <a:p>
            <a:pPr lvl="1"/>
            <a:r>
              <a:rPr lang="en-US" dirty="0"/>
              <a:t>E.g. exceptions </a:t>
            </a:r>
          </a:p>
          <a:p>
            <a:pPr lvl="1"/>
            <a:r>
              <a:rPr lang="en-US" dirty="0"/>
              <a:t>Simplifies the code </a:t>
            </a:r>
          </a:p>
          <a:p>
            <a:endParaRPr lang="en-US" dirty="0"/>
          </a:p>
          <a:p>
            <a:r>
              <a:rPr lang="en-US" dirty="0"/>
              <a:t>Often used to delete dynamically allocated member variables as well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366FDB8-8264-3E45-BCC8-E90E5B33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51525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Data sharing </a:t>
            </a:r>
          </a:p>
          <a:p>
            <a:pPr lvl="1"/>
            <a:r>
              <a:rPr lang="en-US" dirty="0"/>
              <a:t>Shared data pointer does not get destroyed, if there are any references to it</a:t>
            </a:r>
          </a:p>
          <a:p>
            <a:pPr lvl="1"/>
            <a:r>
              <a:rPr lang="en-US" dirty="0"/>
              <a:t>No need to worry who deletes the data and when </a:t>
            </a:r>
          </a:p>
          <a:p>
            <a:pPr lvl="1"/>
            <a:r>
              <a:rPr lang="en-US" dirty="0"/>
              <a:t>Strong and weak data pointers </a:t>
            </a:r>
          </a:p>
          <a:p>
            <a:pPr marL="457195" lvl="1" indent="0">
              <a:buNone/>
            </a:pPr>
            <a:endParaRPr lang="en-US" dirty="0"/>
          </a:p>
          <a:p>
            <a:pPr marL="457195" lvl="1" indent="0">
              <a:buNone/>
            </a:pPr>
            <a:endParaRPr lang="en-US" dirty="0"/>
          </a:p>
          <a:p>
            <a:pPr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 startAt="2"/>
            </a:pPr>
            <a:r>
              <a:rPr lang="en-US" dirty="0"/>
              <a:t>Implicit sharing</a:t>
            </a:r>
          </a:p>
          <a:p>
            <a:pPr lvl="1"/>
            <a:r>
              <a:rPr lang="en-US" dirty="0"/>
              <a:t>Similar to data sharing, but data gets automatically copied, if any referencing object changes the data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Explicit sharing</a:t>
            </a:r>
          </a:p>
          <a:p>
            <a:pPr lvl="1"/>
            <a:r>
              <a:rPr lang="en-US" dirty="0"/>
              <a:t>Similar to implicit sharing, but data is never copied implicitly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smartPointers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0699" y="2461559"/>
            <a:ext cx="7916100" cy="990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&gt;(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deleteLater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QWeakPointer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 Referenced object still exists </a:t>
            </a: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87EA181-3672-124B-AA11-BD31C0BB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14883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66774"/>
            <a:ext cx="8668182" cy="598454"/>
          </a:xfrm>
        </p:spPr>
        <p:txBody>
          <a:bodyPr/>
          <a:lstStyle/>
          <a:p>
            <a:r>
              <a:rPr lang="en-US" dirty="0"/>
              <a:t>Object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4293493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Qt Objects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/>
          </a:p>
          <a:p>
            <a:r>
              <a:rPr lang="en-US" b="1" dirty="0"/>
              <a:t>Between 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/>
          </a:p>
          <a:p>
            <a:r>
              <a:rPr lang="en-US" b="1" dirty="0"/>
              <a:t>Between 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b="1" dirty="0"/>
          </a:p>
          <a:p>
            <a:r>
              <a:rPr lang="en-US" b="1" dirty="0"/>
              <a:t>Between Applications </a:t>
            </a:r>
          </a:p>
          <a:p>
            <a:pPr lvl="1"/>
            <a:r>
              <a:rPr lang="en-US" dirty="0"/>
              <a:t>D-Bus, sockets, shared files, process standard input/output, </a:t>
            </a:r>
            <a:r>
              <a:rPr lang="en-US" dirty="0" err="1">
                <a:latin typeface="Courier New"/>
                <a:cs typeface="Courier New"/>
              </a:rPr>
              <a:t>QSharedMemory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F4917B5-A897-EA4C-AC87-364FEE5F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84508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get from "the user clicks a button" to your business logic? </a:t>
            </a:r>
          </a:p>
          <a:p>
            <a:endParaRPr lang="en-US" dirty="0"/>
          </a:p>
          <a:p>
            <a:r>
              <a:rPr lang="en-US" dirty="0"/>
              <a:t>Possible solutions </a:t>
            </a:r>
          </a:p>
          <a:p>
            <a:pPr lvl="1"/>
            <a:r>
              <a:rPr lang="en-US" dirty="0"/>
              <a:t>Callbacks </a:t>
            </a:r>
          </a:p>
          <a:p>
            <a:pPr lvl="2"/>
            <a:r>
              <a:rPr lang="en-US" dirty="0"/>
              <a:t>Based on function pointers </a:t>
            </a:r>
          </a:p>
          <a:p>
            <a:pPr lvl="2"/>
            <a:r>
              <a:rPr lang="en-US" dirty="0"/>
              <a:t>Not type-safe</a:t>
            </a:r>
          </a:p>
          <a:p>
            <a:pPr lvl="1"/>
            <a:r>
              <a:rPr lang="en-US" dirty="0"/>
              <a:t>Observer Pattern(Listener) </a:t>
            </a:r>
          </a:p>
          <a:p>
            <a:pPr lvl="2"/>
            <a:r>
              <a:rPr lang="en-US" dirty="0"/>
              <a:t>Based on interface classes </a:t>
            </a:r>
          </a:p>
          <a:p>
            <a:pPr lvl="2"/>
            <a:r>
              <a:rPr lang="en-US" dirty="0"/>
              <a:t>Needs listener registration </a:t>
            </a:r>
          </a:p>
          <a:p>
            <a:pPr lvl="2"/>
            <a:r>
              <a:rPr lang="en-US" dirty="0"/>
              <a:t>Many interface classes </a:t>
            </a:r>
          </a:p>
          <a:p>
            <a:pPr lvl="2"/>
            <a:endParaRPr lang="en-US" dirty="0"/>
          </a:p>
          <a:p>
            <a:r>
              <a:rPr lang="en-US" dirty="0"/>
              <a:t>Qt uses</a:t>
            </a:r>
          </a:p>
          <a:p>
            <a:pPr lvl="1"/>
            <a:r>
              <a:rPr lang="en-US" dirty="0"/>
              <a:t>Signals and slots for high-level (semantic) callbacks </a:t>
            </a:r>
          </a:p>
          <a:p>
            <a:pPr lvl="1"/>
            <a:r>
              <a:rPr lang="en-US" dirty="0"/>
              <a:t>Virtual methods for low-level (syntactic) events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E393EA1-2408-D849-9EF2-681C83CD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8223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Communication with Signals and Slots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signal</a:t>
            </a:r>
            <a:r>
              <a:rPr lang="en-US" dirty="0"/>
              <a:t> is a way to notify an observer that something has happened </a:t>
            </a:r>
            <a:endParaRPr lang="en-US" b="1" dirty="0"/>
          </a:p>
          <a:p>
            <a:pPr lvl="1"/>
            <a:r>
              <a:rPr lang="en-US" dirty="0"/>
              <a:t>A mouse pressed on a UI control, for example</a:t>
            </a:r>
            <a:endParaRPr lang="en-US" sz="1800" dirty="0"/>
          </a:p>
          <a:p>
            <a:pPr lvl="1"/>
            <a:r>
              <a:rPr lang="en-US" dirty="0"/>
              <a:t>Signals are member functions that are</a:t>
            </a:r>
            <a:r>
              <a:rPr lang="en-US" i="1" dirty="0"/>
              <a:t> automatically implemented in the meta-object</a:t>
            </a:r>
            <a:endParaRPr lang="en-US" dirty="0"/>
          </a:p>
          <a:p>
            <a:pPr lvl="1"/>
            <a:r>
              <a:rPr lang="en-US" dirty="0"/>
              <a:t>Signal is sent, or </a:t>
            </a:r>
            <a:r>
              <a:rPr lang="en-US" i="1" dirty="0"/>
              <a:t>emitted</a:t>
            </a:r>
            <a:r>
              <a:rPr lang="en-US" dirty="0"/>
              <a:t>, using the keyword </a:t>
            </a:r>
            <a:r>
              <a:rPr lang="en-US" dirty="0">
                <a:latin typeface="Courier New"/>
                <a:cs typeface="Courier New"/>
              </a:rPr>
              <a:t>emit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Q_EMIT</a:t>
            </a:r>
            <a:r>
              <a:rPr lang="en-US" dirty="0"/>
              <a:t> - actually does not do anything </a:t>
            </a:r>
            <a:endParaRPr lang="en-US" dirty="0">
              <a:latin typeface="Courier New" pitchFamily="49" charset="0"/>
            </a:endParaRPr>
          </a:p>
          <a:p>
            <a:pPr lvl="2"/>
            <a:r>
              <a:rPr lang="en-US" dirty="0">
                <a:latin typeface="Courier New" pitchFamily="49" charset="0"/>
              </a:rPr>
              <a:t>Q_EMIT </a:t>
            </a:r>
            <a:r>
              <a:rPr lang="en-US" dirty="0" err="1">
                <a:latin typeface="Courier New" pitchFamily="49" charset="0"/>
              </a:rPr>
              <a:t>someSignal</a:t>
            </a:r>
            <a:r>
              <a:rPr lang="en-US" dirty="0">
                <a:latin typeface="Courier New" pitchFamily="49" charset="0"/>
              </a:rPr>
              <a:t>(7, “Hello”);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i="1" dirty="0"/>
              <a:t>slot</a:t>
            </a:r>
            <a:r>
              <a:rPr lang="en-US" dirty="0"/>
              <a:t> is a function that is to be executed after a signal has been </a:t>
            </a:r>
            <a:r>
              <a:rPr lang="en-US" i="1" dirty="0"/>
              <a:t>emitted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On a mouse press, start an animation </a:t>
            </a:r>
          </a:p>
          <a:p>
            <a:pPr lvl="1"/>
            <a:r>
              <a:rPr lang="en-US" dirty="0"/>
              <a:t>A slot function may be a member function, a non-member function or a lambda function </a:t>
            </a:r>
          </a:p>
          <a:p>
            <a:pPr lvl="1"/>
            <a:endParaRPr lang="en-US" dirty="0"/>
          </a:p>
          <a:p>
            <a:r>
              <a:rPr lang="en-US" dirty="0"/>
              <a:t>Signals are connected to other signals or slots</a:t>
            </a:r>
          </a:p>
          <a:p>
            <a:pPr lvl="1"/>
            <a:r>
              <a:rPr lang="en-US" dirty="0"/>
              <a:t>Many-to-many relationship</a:t>
            </a:r>
          </a:p>
          <a:p>
            <a:pPr lvl="1"/>
            <a:r>
              <a:rPr lang="en-US" dirty="0"/>
              <a:t>Signal and slot parameter types must match, but the slot may omit any number of trailing parameters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195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A8E4746-C0FE-B747-9CBE-DB705014D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7746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Qt Company: A Brief 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53218" cy="37849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Responsible for all Qt operations globally</a:t>
            </a:r>
          </a:p>
          <a:p>
            <a:endParaRPr lang="en-US" dirty="0"/>
          </a:p>
          <a:p>
            <a:r>
              <a:rPr lang="en-US" dirty="0"/>
              <a:t>Worldwide leader in</a:t>
            </a:r>
          </a:p>
          <a:p>
            <a:pPr lvl="1"/>
            <a:r>
              <a:rPr lang="en-US" dirty="0"/>
              <a:t>Qt API development</a:t>
            </a:r>
          </a:p>
          <a:p>
            <a:pPr lvl="1"/>
            <a:r>
              <a:rPr lang="en-US" dirty="0"/>
              <a:t>Qt Application Development</a:t>
            </a:r>
          </a:p>
          <a:p>
            <a:pPr lvl="1"/>
            <a:r>
              <a:rPr lang="en-US" dirty="0"/>
              <a:t>Design services – UI and UX</a:t>
            </a:r>
          </a:p>
          <a:p>
            <a:endParaRPr lang="en-US" dirty="0"/>
          </a:p>
          <a:p>
            <a:r>
              <a:rPr lang="en-US" dirty="0"/>
              <a:t>Trusted by over 5,000 customers worldwide</a:t>
            </a:r>
          </a:p>
          <a:p>
            <a:r>
              <a:rPr lang="en-US" dirty="0"/>
              <a:t>20+ years of Qt experience </a:t>
            </a:r>
          </a:p>
          <a:p>
            <a:r>
              <a:rPr lang="en-US" dirty="0"/>
              <a:t>250 in-house Qt experts</a:t>
            </a:r>
          </a:p>
          <a:p>
            <a:r>
              <a:rPr lang="en-US" dirty="0"/>
              <a:t>20% 2016 YoY growth </a:t>
            </a:r>
          </a:p>
          <a:p>
            <a:r>
              <a:rPr lang="en-US" dirty="0"/>
              <a:t>34M€ revenue in year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http://www.qt.io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92C71C5-D227-D34D-B614-428776E0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BF5ED-8A3A-A54A-9578-6EF3CE70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73" y="1370838"/>
            <a:ext cx="4485680" cy="26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23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Object Class Declaration with Signals and Slots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699" y="1351851"/>
            <a:ext cx="7916100" cy="3580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defines among other things 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static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Required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signals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string-based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(parent),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42</a:t>
            </a:r>
            <a:r>
              <a:rPr lang="en-US" sz="1200" dirty="0">
                <a:latin typeface="Courier New"/>
                <a:cs typeface="Courier New"/>
              </a:rPr>
              <a:t>) 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expands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simpleSignal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&amp;);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 alternatively Q_SIGNAL prefix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often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setters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Q_SLOTS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 alternatively Q_SLOT prefix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544507A-8027-F74C-930C-7DA90C57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20932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pic>
        <p:nvPicPr>
          <p:cNvPr id="6" name="Picture 5" descr="signal-slot-cpp-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0" y="775510"/>
            <a:ext cx="6457454" cy="4558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305B6E8-0294-1143-8FF0-14F8436A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07308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Slot Connection Variants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String-based connection: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 </a:t>
            </a:r>
          </a:p>
          <a:p>
            <a:endParaRPr lang="en-US" dirty="0"/>
          </a:p>
          <a:p>
            <a:r>
              <a:rPr lang="en-US" dirty="0"/>
              <a:t>Using pointers to member functions: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non-member function: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static void 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connect(slider, &amp;</a:t>
            </a:r>
            <a:r>
              <a:rPr lang="en-US" dirty="0" err="1">
                <a:latin typeface="Courier New"/>
                <a:cs typeface="Courier New"/>
              </a:rPr>
              <a:t>QSignal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lambda functions: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[=]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);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A96799E-E726-8C4C-BEEF-FBD7366A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14969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Pointers to Member Functions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Qt5 components</a:t>
            </a:r>
          </a:p>
          <a:p>
            <a:pPr marL="457195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connect(slider,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spinbox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Overloaded functions: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connect(spin, </a:t>
            </a:r>
            <a:r>
              <a:rPr lang="en-US" sz="1200" dirty="0" err="1">
                <a:latin typeface="Courier New"/>
                <a:cs typeface="Courier New"/>
              </a:rPr>
              <a:t>qOverload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 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connect(spin, </a:t>
            </a:r>
            <a:r>
              <a:rPr lang="en-US" sz="1200" dirty="0" err="1">
                <a:latin typeface="Courier New"/>
                <a:cs typeface="Courier New"/>
              </a:rPr>
              <a:t>static_cast</a:t>
            </a:r>
            <a:r>
              <a:rPr lang="en-US" sz="1200" dirty="0">
                <a:latin typeface="Courier New"/>
                <a:cs typeface="Courier New"/>
              </a:rPr>
              <a:t>&lt;void (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::*)(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)&gt; 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Primary choice when connecting objects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special syntax for slots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not need for slots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ex-connect-function-pointers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9887F74-586C-3845-8253-E4BDBE78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29528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String-based Connections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in Qt4, still used in connecting to slots in QML: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connect(slider,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Receiving object: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Need to declare the slot in a </a:t>
            </a:r>
            <a:r>
              <a:rPr lang="en-US" dirty="0">
                <a:latin typeface="Courier New"/>
                <a:cs typeface="Courier New"/>
              </a:rPr>
              <a:t>Q_SLOTS </a:t>
            </a:r>
            <a:r>
              <a:rPr lang="en-US" dirty="0"/>
              <a:t>section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Need 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Need to have </a:t>
            </a:r>
            <a:r>
              <a:rPr lang="en-US" dirty="0" err="1"/>
              <a:t>moc</a:t>
            </a:r>
            <a:r>
              <a:rPr lang="en-US" dirty="0"/>
              <a:t> run on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Only run-time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Overloaded slots are easy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Existing Qt4 code do not need to be rewritten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ex-stop-watch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261874E-51C2-9E40-BE89-09BC11AA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69206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Non-Member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non-member functions: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1200" dirty="0">
                <a:latin typeface="Courier New"/>
                <a:cs typeface="Courier New"/>
              </a:rPr>
              <a:t>static void 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 "value = %d", value );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connect(slider, &amp;</a:t>
            </a:r>
            <a:r>
              <a:rPr lang="en-US" sz="1200" dirty="0" err="1">
                <a:latin typeface="Courier New"/>
                <a:cs typeface="Courier New"/>
              </a:rPr>
              <a:t>QSignal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Any function, e.g. the return value of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::bind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ex-connect-non-member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1A7E6E-B7CA-D04A-A8B6-8B18A91E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11709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Lambda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lambda functions: 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CONFIG += </a:t>
            </a:r>
            <a:r>
              <a:rPr lang="en-US" dirty="0" err="1">
                <a:latin typeface="Courier New"/>
                <a:cs typeface="Courier New"/>
              </a:rPr>
              <a:t>c++</a:t>
            </a:r>
            <a:r>
              <a:rPr lang="en-US" dirty="0">
                <a:latin typeface="Courier New"/>
                <a:cs typeface="Courier New"/>
              </a:rPr>
              <a:t>11 </a:t>
            </a:r>
            <a:r>
              <a:rPr lang="en-US" dirty="0"/>
              <a:t>to your project file, if working prior Qt 5.7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200" dirty="0">
                <a:latin typeface="Courier New"/>
                <a:cs typeface="Courier New"/>
              </a:rPr>
              <a:t>connect(slider,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[] 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("%d", value); });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need for an extra function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ex-connect-lambda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3FC2401-1EFC-8F4F-A820-B05EDDF4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33618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Signal/Slot Connections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8393"/>
              </p:ext>
            </p:extLst>
          </p:nvPr>
        </p:nvGraphicFramePr>
        <p:xfrm>
          <a:off x="547189" y="921767"/>
          <a:ext cx="7947962" cy="414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2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Open Sans Light"/>
                          <a:cs typeface="Open Sans Light"/>
                        </a:rPr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Open Sans Light"/>
                          <a:cs typeface="Open Sans Light"/>
                        </a:rPr>
                        <a:t>Connect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Open Sans Light"/>
                          <a:cs typeface="Open Sans Light"/>
                        </a:rPr>
                        <a:t>Slot(s)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another signal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(float)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textChanged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QString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12AB741-64EB-9B49-BAB0-F6B0A80F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255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AutoConnection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the default connection type </a:t>
            </a:r>
          </a:p>
          <a:p>
            <a:pPr lvl="1"/>
            <a:r>
              <a:rPr lang="en-US" dirty="0"/>
              <a:t>Actual connection type determined, when a signal is emitted </a:t>
            </a:r>
          </a:p>
          <a:p>
            <a:pPr lvl="1"/>
            <a:r>
              <a:rPr lang="en-US" dirty="0"/>
              <a:t>Connection type depends on signaling and receiving objects’ thread affinity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DirectConnection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- An immediate slot function call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A delayed function call</a:t>
            </a:r>
          </a:p>
          <a:p>
            <a:pPr lvl="1"/>
            <a:r>
              <a:rPr lang="en-US" dirty="0"/>
              <a:t>Signaling object sends an event to the receiving object </a:t>
            </a:r>
          </a:p>
          <a:p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BlockingQueuedConnection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Signaling thread blocks, until the slot is executed 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UniqueConnection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Prevents multiple instances of the same connection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EF9AEF8-A1ED-5E47-8D4A-37926C0E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14650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Signals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Disconnect everything connected to an object’s signals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disconnect(</a:t>
            </a:r>
            <a:r>
              <a:rPr lang="en-US" dirty="0" err="1">
                <a:latin typeface="Courier New"/>
                <a:cs typeface="Courier New"/>
              </a:rPr>
              <a:t>senderObject</a:t>
            </a:r>
            <a:r>
              <a:rPr lang="en-US" dirty="0">
                <a:latin typeface="Courier New"/>
                <a:cs typeface="Courier New"/>
              </a:rPr>
              <a:t>, 0, 0, 0);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//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sender (cannot be 0), signal, receiver, slot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Disconnect everything connected to a specific signal</a:t>
            </a:r>
          </a:p>
          <a:p>
            <a:pPr lvl="1"/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receiver</a:t>
            </a:r>
          </a:p>
          <a:p>
            <a:pPr lvl="1"/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receiver,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receiver,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theSlot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);</a:t>
            </a:r>
            <a:endParaRPr lang="en-US" dirty="0">
              <a:solidFill>
                <a:srgbClr val="1E1B18"/>
              </a:solidFill>
            </a:endParaRPr>
          </a:p>
          <a:p>
            <a:pPr indent="0">
              <a:buNone/>
            </a:pP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If connected to lambda expressions, use the following overloaded version of the </a:t>
            </a:r>
            <a:r>
              <a:rPr lang="en-US" dirty="0">
                <a:latin typeface="Courier New"/>
                <a:cs typeface="Courier New"/>
              </a:rPr>
              <a:t>disconnect()</a:t>
            </a:r>
            <a:r>
              <a:rPr lang="en-US" dirty="0"/>
              <a:t> function: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::disconnect(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::Connection &amp;connection);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AD64199-E6EC-3F4E-8212-45CF4EE0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2571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946745"/>
            <a:ext cx="8213434" cy="4231608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EFA5D40-9DB5-054F-9BDB-8039C5FE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89397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Connect to Click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62267" cy="3784986"/>
          </a:xfrm>
        </p:spPr>
        <p:txBody>
          <a:bodyPr>
            <a:normAutofit/>
          </a:bodyPr>
          <a:lstStyle/>
          <a:p>
            <a:r>
              <a:rPr lang="en-US" b="1" dirty="0"/>
              <a:t>Create an application as shown here</a:t>
            </a:r>
          </a:p>
          <a:p>
            <a:pPr lvl="1"/>
            <a:r>
              <a:rPr lang="en-US" dirty="0"/>
              <a:t>Clicking on ”</a:t>
            </a:r>
            <a:r>
              <a:rPr lang="en-US" dirty="0" err="1"/>
              <a:t>SelectColor</a:t>
            </a:r>
            <a:r>
              <a:rPr lang="en-US" dirty="0"/>
              <a:t>” updates label with color's name</a:t>
            </a:r>
          </a:p>
          <a:p>
            <a:r>
              <a:rPr lang="en-US" b="1" dirty="0"/>
              <a:t>Hints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to fetch a color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::name()</a:t>
            </a:r>
            <a:r>
              <a:rPr lang="en-US" dirty="0"/>
              <a:t>to get the color name </a:t>
            </a:r>
          </a:p>
          <a:p>
            <a:r>
              <a:rPr lang="en-US" b="1" dirty="0"/>
              <a:t>Optional</a:t>
            </a:r>
          </a:p>
          <a:p>
            <a:pPr lvl="1"/>
            <a:r>
              <a:rPr lang="en-US" dirty="0"/>
              <a:t>In </a:t>
            </a:r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/>
              <a:t>, honor the user clicking ”cancel”', and provide it with the current color to start from</a:t>
            </a:r>
          </a:p>
          <a:p>
            <a:r>
              <a:rPr lang="en-US" dirty="0"/>
              <a:t>Set the selected color as the label's background</a:t>
            </a:r>
          </a:p>
          <a:p>
            <a:pPr lvl="1"/>
            <a:r>
              <a:rPr lang="en-US" dirty="0"/>
              <a:t>Hint: see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Hint: see </a:t>
            </a:r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selectcolor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81" y="875437"/>
            <a:ext cx="4264521" cy="3569562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B511C20-7172-1F4C-B9CC-726D08C3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54326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Source Compatibility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Implement custom slider</a:t>
            </a:r>
          </a:p>
          <a:p>
            <a:pPr lvl="1"/>
            <a:r>
              <a:rPr lang="en-US" dirty="0"/>
              <a:t>API compatible with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Shows current value of slider </a:t>
            </a:r>
          </a:p>
          <a:p>
            <a:r>
              <a:rPr lang="en-US" b="1" dirty="0"/>
              <a:t>To create custom slider 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/>
              <a:t>To test slider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provides test code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QLCDNumber</a:t>
            </a:r>
            <a:r>
              <a:rPr lang="en-US" dirty="0"/>
              <a:t> is part of test code </a:t>
            </a:r>
          </a:p>
          <a:p>
            <a:r>
              <a:rPr lang="en-US" b="1" dirty="0"/>
              <a:t>Optional:</a:t>
            </a:r>
          </a:p>
          <a:p>
            <a:pPr lvl="1"/>
            <a:r>
              <a:rPr lang="en-US" dirty="0"/>
              <a:t>Discuss pros and cons of inheriting from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instead of using an instance in a layout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178" y="1048059"/>
            <a:ext cx="4404822" cy="3310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lab-slider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392ED12-E184-3944-A290-9681450C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4231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66774"/>
            <a:ext cx="8668182" cy="598454"/>
          </a:xfrm>
        </p:spPr>
        <p:txBody>
          <a:bodyPr/>
          <a:lstStyle/>
          <a:p>
            <a:r>
              <a:rPr lang="en-US" dirty="0"/>
              <a:t>Event Handling </a:t>
            </a:r>
          </a:p>
        </p:txBody>
      </p:sp>
    </p:spTree>
    <p:extLst>
      <p:ext uri="{BB962C8B-B14F-4D97-AF65-F5344CB8AC3E}">
        <p14:creationId xmlns:p14="http://schemas.microsoft.com/office/powerpoint/2010/main" val="345064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Qt is an event-driven UI toolkit </a:t>
            </a: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QCoreApplication</a:t>
            </a:r>
            <a:r>
              <a:rPr lang="en-US" b="1" dirty="0">
                <a:latin typeface="Courier New"/>
                <a:cs typeface="Courier New"/>
              </a:rPr>
              <a:t>::exec() </a:t>
            </a:r>
            <a:r>
              <a:rPr lang="en-US" b="1" dirty="0"/>
              <a:t>runs the event loop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Generate Events </a:t>
            </a:r>
            <a:endParaRPr lang="en-US" dirty="0"/>
          </a:p>
          <a:p>
            <a:pPr lvl="1"/>
            <a:r>
              <a:rPr lang="en-US" dirty="0"/>
              <a:t>By input devices: keyboard, mouse, etc. </a:t>
            </a:r>
          </a:p>
          <a:p>
            <a:pPr lvl="1"/>
            <a:r>
              <a:rPr lang="en-US" dirty="0"/>
              <a:t>By Qt itself (e.g. timers)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Queue Events </a:t>
            </a:r>
            <a:endParaRPr lang="en-US" dirty="0"/>
          </a:p>
          <a:p>
            <a:pPr lvl="1"/>
            <a:r>
              <a:rPr lang="en-US" dirty="0"/>
              <a:t>By event loop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Dispatch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/>
              <a:t> to receiver: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/>
              <a:t>Key events sent to widget/Qt Quick item with focus</a:t>
            </a:r>
          </a:p>
          <a:p>
            <a:pPr lvl="1"/>
            <a:r>
              <a:rPr lang="en-US" i="1" dirty="0"/>
              <a:t>Mouse events sent to widget/Qt Quick item under cursor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Handle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event handler methods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E1208EF-2321-6741-B6D6-2C3300394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49546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79615" y="1120600"/>
            <a:ext cx="8440857" cy="3402267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Open Sans"/>
                <a:cs typeface="Open Sans"/>
              </a:rPr>
              <a:t>Application process</a:t>
            </a: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79615" y="4644179"/>
            <a:ext cx="8440857" cy="520489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Open Sans"/>
                <a:cs typeface="Open Sans"/>
              </a:rPr>
              <a:t>Platform APIs</a:t>
            </a:r>
          </a:p>
          <a:p>
            <a:pPr algn="l"/>
            <a:endParaRPr lang="en-US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2012" y="2550055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500" dirty="0">
                <a:solidFill>
                  <a:srgbClr val="000000"/>
                </a:solidFill>
                <a:latin typeface="Open Sans"/>
                <a:cs typeface="Open Sans"/>
              </a:rPr>
              <a:t>Qt Core</a:t>
            </a: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62012" y="1604610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Qt GUI</a:t>
            </a: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662013" y="3524048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Qt Platform Abstraction plugin</a:t>
            </a: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4014342" y="3259082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4040026" y="2323852"/>
            <a:ext cx="0" cy="46180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293827" y="4153084"/>
            <a:ext cx="1418263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>
                <a:latin typeface="Open Sans Light"/>
                <a:cs typeface="Open Sans Light"/>
              </a:rPr>
              <a:t>events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70563" y="2160002"/>
            <a:ext cx="1132111" cy="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22484" y="1509701"/>
            <a:ext cx="1082508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>
                <a:latin typeface="Open Sans Light"/>
                <a:cs typeface="Open Sans Light"/>
              </a:rPr>
              <a:t>GUI events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59257" y="1272605"/>
            <a:ext cx="241125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spc="-38" dirty="0">
                <a:latin typeface="Open Sans Light"/>
                <a:cs typeface="Open Sans Light"/>
              </a:rPr>
              <a:t>Events/signals to other objects 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3073276" y="4749285"/>
            <a:ext cx="4688380" cy="3197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Platform-specific window system / frame buffer</a:t>
            </a: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7095874" y="2339104"/>
            <a:ext cx="0" cy="1483050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7243380" y="3364291"/>
            <a:ext cx="1418263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>
                <a:latin typeface="Open Sans Light"/>
                <a:cs typeface="Open Sans Light"/>
              </a:rPr>
              <a:t>paints</a:t>
            </a: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7095874" y="1295638"/>
            <a:ext cx="0" cy="70849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4014342" y="4240611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5932626" y="1869541"/>
            <a:ext cx="2472392" cy="463846"/>
            <a:chOff x="5307535" y="179402"/>
            <a:chExt cx="2953351" cy="463847"/>
          </a:xfrm>
        </p:grpSpPr>
        <p:sp>
          <p:nvSpPr>
            <p:cNvPr id="56" name="Rectangle 55"/>
            <p:cNvSpPr/>
            <p:nvPr/>
          </p:nvSpPr>
          <p:spPr bwMode="auto">
            <a:xfrm>
              <a:off x="5391211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>
                  <a:latin typeface="Open Sans Light"/>
                  <a:cs typeface="Open Sans Light"/>
                </a:rPr>
                <a:t>QWidget </a:t>
              </a:r>
              <a:r>
                <a:rPr lang="en-US" sz="1400" spc="-30" dirty="0">
                  <a:latin typeface="Open Sans Light"/>
                  <a:cs typeface="Open Sans Light"/>
                </a:rPr>
                <a:t>/ </a:t>
              </a:r>
              <a:r>
                <a:rPr lang="en-US" sz="1400" spc="-30" dirty="0" err="1">
                  <a:latin typeface="Open Sans Light"/>
                  <a:cs typeface="Open Sans Light"/>
                </a:rPr>
                <a:t>QQuickItem</a:t>
              </a:r>
              <a:endParaRPr lang="en-US" sz="1400" spc="-3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12463" y="3807741"/>
            <a:ext cx="3637096" cy="463846"/>
            <a:chOff x="5307535" y="179402"/>
            <a:chExt cx="2953351" cy="463847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24793" y="2809650"/>
            <a:ext cx="3637096" cy="463846"/>
            <a:chOff x="5307535" y="179402"/>
            <a:chExt cx="2953351" cy="463847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>
                  <a:latin typeface="Open Sans Light"/>
                  <a:cs typeface="Open Sans Light"/>
                </a:rPr>
                <a:t> – runs the event loop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51598" y="1868358"/>
            <a:ext cx="3637096" cy="463846"/>
            <a:chOff x="5307535" y="179402"/>
            <a:chExt cx="2953351" cy="463847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>
                  <a:latin typeface="Open Sans Light"/>
                  <a:cs typeface="Open Sans Light"/>
                </a:rPr>
                <a:t>QWindow</a:t>
              </a:r>
              <a:endParaRPr lang="en-US" sz="1400" spc="-30" dirty="0">
                <a:latin typeface="Open Sans Light"/>
                <a:cs typeface="Open Sans Light"/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 bwMode="auto">
          <a:xfrm>
            <a:off x="7095874" y="4257173"/>
            <a:ext cx="0" cy="492111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5712089" y="3805865"/>
            <a:ext cx="2661962" cy="463846"/>
            <a:chOff x="5307535" y="179402"/>
            <a:chExt cx="2953351" cy="463847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391210" y="179402"/>
              <a:ext cx="2832683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>
                  <a:latin typeface="Open Sans Light"/>
                  <a:cs typeface="Open Sans Light"/>
                </a:rPr>
                <a:t>Backing store / OpenGL context</a:t>
              </a:r>
            </a:p>
          </p:txBody>
        </p:sp>
      </p:grp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39940D7C-9312-1C45-9075-AEACA736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04846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Generate Events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Spontaneous events</a:t>
            </a:r>
          </a:p>
          <a:p>
            <a:pPr lvl="1"/>
            <a:r>
              <a:rPr lang="en-US" dirty="0"/>
              <a:t>Asynchronous, e.g. mouse, touch or key press events</a:t>
            </a:r>
          </a:p>
          <a:p>
            <a:pPr lvl="1"/>
            <a:r>
              <a:rPr lang="en-US" dirty="0"/>
              <a:t>Generated by the underlying window system</a:t>
            </a:r>
          </a:p>
          <a:p>
            <a:pPr lvl="1"/>
            <a:r>
              <a:rPr lang="en-US" dirty="0"/>
              <a:t>Read and queued by a QPA plug-in </a:t>
            </a:r>
          </a:p>
          <a:p>
            <a:pPr lvl="1"/>
            <a:r>
              <a:rPr lang="en-US" dirty="0"/>
              <a:t>Processed by the event loop</a:t>
            </a:r>
          </a:p>
          <a:p>
            <a:pPr lvl="1"/>
            <a:endParaRPr lang="en-US" dirty="0"/>
          </a:p>
          <a:p>
            <a:r>
              <a:rPr lang="en-US" dirty="0"/>
              <a:t>Synthetic events</a:t>
            </a:r>
          </a:p>
          <a:p>
            <a:pPr lvl="1"/>
            <a:r>
              <a:rPr lang="en-US" dirty="0"/>
              <a:t>Created in Qt program</a:t>
            </a:r>
          </a:p>
          <a:p>
            <a:pPr lvl="1"/>
            <a:r>
              <a:rPr lang="en-US" dirty="0"/>
              <a:t>Synchronous or asynchronous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96F8954-1C6C-4847-AF83-EC411ED6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49883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and Asynchronous Events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Asynchronous synthetic events </a:t>
            </a:r>
          </a:p>
          <a:p>
            <a:pPr lvl="1"/>
            <a:r>
              <a:rPr lang="en-US" dirty="0"/>
              <a:t>Queued by Qt and processed by the event loop</a:t>
            </a:r>
          </a:p>
          <a:p>
            <a:pPr lvl="1"/>
            <a:r>
              <a:rPr lang="en-US" i="1" dirty="0"/>
              <a:t>In some cases Qt can compress several posted events into one!</a:t>
            </a:r>
          </a:p>
          <a:p>
            <a:pPr lvl="1"/>
            <a:r>
              <a:rPr lang="en-US" dirty="0"/>
              <a:t>E.g., queued connections, </a:t>
            </a:r>
            <a:r>
              <a:rPr lang="en-US" dirty="0">
                <a:latin typeface="Courier New"/>
                <a:cs typeface="Courier New"/>
              </a:rPr>
              <a:t>QWidget::update()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r>
              <a:rPr lang="en-US" dirty="0">
                <a:latin typeface="Courier New"/>
                <a:cs typeface="Courier New"/>
              </a:rPr>
              <a:t>::update() </a:t>
            </a:r>
          </a:p>
          <a:p>
            <a:pPr lvl="1"/>
            <a:r>
              <a:rPr lang="en-US" dirty="0"/>
              <a:t>Queued with </a:t>
            </a:r>
            <a:r>
              <a:rPr lang="en-US" sz="1200" dirty="0" err="1">
                <a:latin typeface="Courier New" pitchFamily="49" charset="0"/>
              </a:rPr>
              <a:t>QCoreApplication</a:t>
            </a:r>
            <a:r>
              <a:rPr lang="en-US" sz="1200" dirty="0">
                <a:latin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</a:rPr>
              <a:t>postEvent</a:t>
            </a:r>
            <a:r>
              <a:rPr lang="en-US" sz="1200" dirty="0">
                <a:latin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</a:rPr>
              <a:t>QObject</a:t>
            </a:r>
            <a:r>
              <a:rPr lang="en-US" sz="1200" dirty="0">
                <a:latin typeface="Courier New" pitchFamily="49" charset="0"/>
              </a:rPr>
              <a:t> *receiver,</a:t>
            </a:r>
          </a:p>
          <a:p>
            <a:pPr marL="457195" lvl="1" indent="0">
              <a:buNone/>
            </a:pPr>
            <a:r>
              <a:rPr lang="en-US" sz="1200" dirty="0">
                <a:latin typeface="Courier New" pitchFamily="49" charset="0"/>
              </a:rPr>
              <a:t>                                           </a:t>
            </a:r>
            <a:r>
              <a:rPr lang="en-US" sz="1200" dirty="0" err="1">
                <a:latin typeface="Courier New" pitchFamily="49" charset="0"/>
              </a:rPr>
              <a:t>QEvent</a:t>
            </a:r>
            <a:r>
              <a:rPr lang="en-US" sz="1200" dirty="0">
                <a:latin typeface="Courier New" pitchFamily="49" charset="0"/>
              </a:rPr>
              <a:t> *event,</a:t>
            </a:r>
          </a:p>
          <a:p>
            <a:pPr marL="457195" lvl="1" indent="0">
              <a:buNone/>
            </a:pPr>
            <a:r>
              <a:rPr lang="en-US" sz="1200" dirty="0">
                <a:latin typeface="Courier New" pitchFamily="49" charset="0"/>
              </a:rPr>
              <a:t>                                           </a:t>
            </a:r>
            <a:r>
              <a:rPr lang="en-US" sz="1200" dirty="0" err="1">
                <a:latin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</a:rPr>
              <a:t> priority = Qt::</a:t>
            </a:r>
            <a:r>
              <a:rPr lang="en-US" sz="1200" dirty="0" err="1">
                <a:latin typeface="Courier New" pitchFamily="49" charset="0"/>
              </a:rPr>
              <a:t>NormalEventPriority</a:t>
            </a:r>
            <a:r>
              <a:rPr lang="en-US" sz="1200" dirty="0">
                <a:latin typeface="Courier New" pitchFamily="49" charset="0"/>
              </a:rPr>
              <a:t>)</a:t>
            </a:r>
            <a:endParaRPr lang="en-US" sz="1200" dirty="0"/>
          </a:p>
          <a:p>
            <a:pPr marL="457195" lvl="1" indent="0">
              <a:buNone/>
            </a:pPr>
            <a:endParaRPr lang="en-US" dirty="0"/>
          </a:p>
          <a:p>
            <a:r>
              <a:rPr lang="en-US" dirty="0"/>
              <a:t>Synchronous synthetic events  </a:t>
            </a:r>
          </a:p>
          <a:p>
            <a:pPr lvl="1"/>
            <a:r>
              <a:rPr lang="en-US" dirty="0"/>
              <a:t>Sent directly to the target object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urier New" pitchFamily="49" charset="0"/>
              </a:rPr>
              <a:t>QWidget::repaint()</a:t>
            </a:r>
          </a:p>
          <a:p>
            <a:pPr lvl="1"/>
            <a:r>
              <a:rPr lang="en-US" dirty="0"/>
              <a:t>Sent with </a:t>
            </a:r>
            <a:r>
              <a:rPr lang="en-US" sz="1200" dirty="0" err="1">
                <a:latin typeface="Courier New"/>
                <a:cs typeface="Courier New"/>
              </a:rPr>
              <a:t>QCoreApplication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sendEvent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 pitchFamily="49" charset="0"/>
              </a:rPr>
              <a:t>QObject</a:t>
            </a:r>
            <a:r>
              <a:rPr lang="en-US" sz="1200" dirty="0">
                <a:latin typeface="Courier New" pitchFamily="49" charset="0"/>
              </a:rPr>
              <a:t> *receiver,</a:t>
            </a:r>
          </a:p>
          <a:p>
            <a:pPr marL="457195" lvl="1" indent="0">
              <a:buNone/>
            </a:pPr>
            <a:r>
              <a:rPr lang="en-US" sz="1200" dirty="0">
                <a:latin typeface="Courier New" pitchFamily="49" charset="0"/>
              </a:rPr>
              <a:t>                                        </a:t>
            </a:r>
            <a:r>
              <a:rPr lang="en-US" sz="1200" dirty="0" err="1">
                <a:latin typeface="Courier New" pitchFamily="49" charset="0"/>
              </a:rPr>
              <a:t>QEvent</a:t>
            </a:r>
            <a:r>
              <a:rPr lang="en-US" sz="1200" dirty="0">
                <a:latin typeface="Courier New" pitchFamily="49" charset="0"/>
              </a:rPr>
              <a:t> *event</a:t>
            </a:r>
            <a:r>
              <a:rPr lang="en-US" sz="1200" dirty="0">
                <a:latin typeface="Courier New"/>
                <a:cs typeface="Courier New"/>
              </a:rPr>
              <a:t>)</a:t>
            </a:r>
          </a:p>
          <a:p>
            <a:endParaRPr lang="en-US" dirty="0"/>
          </a:p>
          <a:p>
            <a:r>
              <a:rPr lang="en-US" dirty="0"/>
              <a:t>In some cases it is simpler to use signals and slots than sending and posting signals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ex-synthetic-events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C712DA-81B1-DA4F-9D97-1CCE0C48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60369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Queue Events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4451412" cy="3784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Spontaneous and asynchronous synthetic events queued by the event loop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>
                <a:latin typeface="Courier New" pitchFamily="49" charset="0"/>
              </a:rPr>
              <a:t>::exec()</a:t>
            </a:r>
            <a:r>
              <a:rPr lang="en-US" dirty="0"/>
              <a:t>runs the main event loop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event loop tells the event dispatcher what to do and how to do it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example: wait for an event, exclude user input events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992446" y="1805859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>
            <a:off x="5232030" y="3296062"/>
            <a:ext cx="3476163" cy="5642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Platform-specific window system / frame buffer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6979049" y="2803949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5116651" y="2354517"/>
            <a:ext cx="3637096" cy="463846"/>
            <a:chOff x="5307535" y="179402"/>
            <a:chExt cx="2953351" cy="463847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28981" y="1356425"/>
            <a:ext cx="3637096" cy="463846"/>
            <a:chOff x="5307535" y="179402"/>
            <a:chExt cx="2953351" cy="463847"/>
          </a:xfrm>
        </p:grpSpPr>
        <p:sp>
          <p:nvSpPr>
            <p:cNvPr id="21" name="Rectangle 20"/>
            <p:cNvSpPr/>
            <p:nvPr/>
          </p:nvSpPr>
          <p:spPr bwMode="auto">
            <a:xfrm>
              <a:off x="5391210" y="179402"/>
              <a:ext cx="2832685" cy="46384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91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07535" y="204514"/>
              <a:ext cx="2953351" cy="32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>
                  <a:latin typeface="Open Sans Light"/>
                  <a:cs typeface="Open Sans Light"/>
                </a:rPr>
                <a:t> – runs the event loop</a:t>
              </a:r>
            </a:p>
          </p:txBody>
        </p:sp>
      </p:grp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80F35C38-0073-A94D-9F0A-E560AA65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64890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 event loops in Qt are represented by the class </a:t>
            </a:r>
            <a:r>
              <a:rPr lang="en-US" dirty="0" err="1">
                <a:latin typeface="Courier New" pitchFamily="49" charset="0"/>
              </a:rPr>
              <a:t>QEventLoop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/>
              <a:t> can be used to launch </a:t>
            </a:r>
            <a:r>
              <a:rPr lang="en-US" i="1" dirty="0"/>
              <a:t>local event loops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Event loop is modal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etc. are blocking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QDialog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</a:rPr>
              <a:t>QMenu</a:t>
            </a:r>
            <a:r>
              <a:rPr lang="en-US" dirty="0"/>
              <a:t> also have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Continues processing until told to stop by calling </a:t>
            </a:r>
            <a:r>
              <a:rPr lang="en-US" dirty="0">
                <a:latin typeface="Courier New" pitchFamily="49" charset="0"/>
              </a:rPr>
              <a:t>exit()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Event-loop is recursive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Any of the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 can re-curse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Except for </a:t>
            </a: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with caution, unexpected recursion can happen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ex-event-loop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C08F437-2578-BD4D-9CE7-A91E9E45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72745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Dispatch Events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6"/>
          </a:xfrm>
        </p:spPr>
        <p:txBody>
          <a:bodyPr/>
          <a:lstStyle/>
          <a:p>
            <a:r>
              <a:rPr lang="en-US" dirty="0"/>
              <a:t>Platform-specific event dispatchers derived from </a:t>
            </a:r>
            <a:r>
              <a:rPr lang="en-US" dirty="0" err="1">
                <a:latin typeface="Courier New"/>
                <a:cs typeface="Courier New"/>
              </a:rPr>
              <a:t>QAbstractEventDispatcher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Event dispatcher receives events from the window system and other sources via the event loop 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/>
              <a:t>Delivers events to </a:t>
            </a:r>
            <a:r>
              <a:rPr lang="en-US" dirty="0" err="1">
                <a:latin typeface="Courier New" pitchFamily="49" charset="0"/>
              </a:rPr>
              <a:t>QCoreApplication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CE41CEF-BE00-AC4B-B048-107C1B9F1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5574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1184823"/>
            <a:ext cx="8213434" cy="3441383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B7BFAA9-F968-124E-A880-DC228D43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43169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in Long-Running Tasks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6"/>
          </a:xfrm>
        </p:spPr>
        <p:txBody>
          <a:bodyPr/>
          <a:lstStyle/>
          <a:p>
            <a:r>
              <a:rPr lang="en-US" dirty="0"/>
              <a:t>It is possible to process events during long-running tasks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QAbstractEventDispatcher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ProcessEventsFlag</a:t>
            </a:r>
            <a:r>
              <a:rPr lang="en-US" dirty="0">
                <a:latin typeface="Courier New"/>
                <a:cs typeface="Courier New"/>
              </a:rPr>
              <a:t> flags)</a:t>
            </a:r>
          </a:p>
          <a:p>
            <a:endParaRPr lang="en-US" dirty="0"/>
          </a:p>
          <a:p>
            <a:r>
              <a:rPr lang="en-US" dirty="0"/>
              <a:t>For example, show progress indicator, blocking user interaction, in a single-threaded application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ExcludeUserInputEvents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endParaRPr lang="en-US" dirty="0"/>
          </a:p>
          <a:p>
            <a:r>
              <a:rPr lang="en-US" dirty="0"/>
              <a:t>Or check, if a timer event occurred in a worker thread running a task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QAbstractEventDispatcher</a:t>
            </a:r>
            <a:r>
              <a:rPr lang="en-US" dirty="0">
                <a:latin typeface="Courier New"/>
                <a:cs typeface="Courier New"/>
              </a:rPr>
              <a:t> *dispatcher =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eventDispatcher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dispatcher-&gt;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AllEvents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D1DD605-A2A3-DD45-A1F9-65EA8932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85411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Event Handling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Dispatcher delivers all events of all application threads to </a:t>
            </a:r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::notify()</a:t>
            </a:r>
          </a:p>
          <a:p>
            <a:pPr lvl="1"/>
            <a:r>
              <a:rPr lang="en-US" dirty="0"/>
              <a:t>Can be used to check, if a certain event exists, for example</a:t>
            </a:r>
          </a:p>
          <a:p>
            <a:pPr marL="457195" lvl="1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After notify all </a:t>
            </a:r>
            <a:r>
              <a:rPr lang="en-US" u="sng" dirty="0"/>
              <a:t>GUI thread </a:t>
            </a:r>
            <a:r>
              <a:rPr lang="en-US" dirty="0"/>
              <a:t>events are delivered to application-global event filters, if there are any</a:t>
            </a:r>
          </a:p>
          <a:p>
            <a:pPr marL="457195" lvl="1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Object-specific event filters receive the event after application-global event filters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If none of the event filters remove the event, receiving object’s </a:t>
            </a:r>
            <a:r>
              <a:rPr lang="en-US" dirty="0">
                <a:latin typeface="Courier New"/>
                <a:cs typeface="Courier New"/>
              </a:rPr>
              <a:t>event() </a:t>
            </a:r>
            <a:r>
              <a:rPr lang="en-US" dirty="0"/>
              <a:t>function gets called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In case of a custom event, receiver object’s </a:t>
            </a:r>
            <a:r>
              <a:rPr lang="en-US" dirty="0" err="1">
                <a:latin typeface="Courier New"/>
                <a:cs typeface="Courier New"/>
              </a:rPr>
              <a:t>customEvent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receives the event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ex-event-handling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587294B-C137-7047-B19F-0D402C0D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892003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QObject</a:t>
            </a:r>
            <a:r>
              <a:rPr lang="en-US" dirty="0"/>
              <a:t>::event(</a:t>
            </a:r>
            <a:r>
              <a:rPr lang="en-US" dirty="0" err="1"/>
              <a:t>QEvent</a:t>
            </a:r>
            <a:r>
              <a:rPr lang="en-US" dirty="0"/>
              <a:t> *) handles all events for this object </a:t>
            </a:r>
          </a:p>
          <a:p>
            <a:pPr lvl="1"/>
            <a:r>
              <a:rPr lang="en-US" dirty="0"/>
              <a:t>Re-implement for custom event handling</a:t>
            </a:r>
          </a:p>
          <a:p>
            <a:pPr lvl="1"/>
            <a:r>
              <a:rPr lang="en-US" dirty="0"/>
              <a:t>For example, to </a:t>
            </a:r>
            <a:r>
              <a:rPr lang="en-US" dirty="0" err="1"/>
              <a:t>handlle</a:t>
            </a:r>
            <a:r>
              <a:rPr lang="en-US" dirty="0"/>
              <a:t> touch events and gestures in widgets </a:t>
            </a:r>
          </a:p>
          <a:p>
            <a:pPr lvl="1"/>
            <a:r>
              <a:rPr lang="en-US" dirty="0"/>
              <a:t>Returning false results that the event is propagated to a parent</a:t>
            </a:r>
          </a:p>
          <a:p>
            <a:pPr lvl="1"/>
            <a:endParaRPr lang="en-US" dirty="0"/>
          </a:p>
          <a:p>
            <a:r>
              <a:rPr lang="en-US" dirty="0"/>
              <a:t>Specialized event handlers for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*)</a:t>
            </a:r>
            <a:r>
              <a:rPr lang="en-US" dirty="0"/>
              <a:t> for mouse clicks 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keyPressEvent</a:t>
            </a:r>
            <a:r>
              <a:rPr lang="en-US" dirty="0"/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/>
              <a:t>) for key presses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touchEvent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*)</a:t>
            </a:r>
            <a:r>
              <a:rPr lang="en-US" dirty="0"/>
              <a:t> for touch handling in </a:t>
            </a:r>
            <a:r>
              <a:rPr lang="en-US" dirty="0" err="1">
                <a:latin typeface="Courier New"/>
                <a:cs typeface="Courier New"/>
              </a:rPr>
              <a:t>QQuickItem</a:t>
            </a:r>
            <a:r>
              <a:rPr lang="en-US" dirty="0"/>
              <a:t> only </a:t>
            </a:r>
          </a:p>
          <a:p>
            <a:pPr lvl="1"/>
            <a:r>
              <a:rPr lang="en-US" dirty="0"/>
              <a:t>Event accepted by default</a:t>
            </a:r>
          </a:p>
          <a:p>
            <a:pPr lvl="1"/>
            <a:r>
              <a:rPr lang="en-US" dirty="0"/>
              <a:t>Ignored events propagated to a parent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::accept()/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::ignore()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ex-all-events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A589625-5892-614D-888E-91D6BD64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736821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and Ignoring </a:t>
            </a:r>
            <a:r>
              <a:rPr lang="en-US" dirty="0" err="1"/>
              <a:t>QCloseEvent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40"/>
            <a:ext cx="8726471" cy="1110092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QCloseEvent</a:t>
            </a:r>
            <a:r>
              <a:rPr lang="en-US" dirty="0"/>
              <a:t> delivered to top level widgets (windows)</a:t>
            </a:r>
          </a:p>
          <a:p>
            <a:r>
              <a:rPr lang="en-US" dirty="0"/>
              <a:t>Accepting event allows window to close</a:t>
            </a:r>
          </a:p>
          <a:p>
            <a:r>
              <a:rPr lang="en-US" dirty="0"/>
              <a:t>Ignoring event keeps window open 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1" y="2506133"/>
            <a:ext cx="8000456" cy="128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closeEvent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QCloseEvent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windowShouldClose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event-&gt;accept();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else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event-&gt;ignore();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ex-close-event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46401D6-3843-C14C-B30E-B0599B13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67216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Sometimes you need to add the same functionality to a number of different widgets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 widgets reacting on a certain event the same way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…or you might want block/hijack events aimed at a certain widget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a </a:t>
            </a:r>
            <a:r>
              <a:rPr lang="en-US" dirty="0" err="1">
                <a:latin typeface="Courier New" pitchFamily="49" charset="0"/>
              </a:rPr>
              <a:t>QPushButton</a:t>
            </a:r>
            <a:r>
              <a:rPr lang="en-US" dirty="0"/>
              <a:t> on the screen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usual way to do this is to subclass each widget and re-implement the required event handler function(s)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May be cumbersome if all you try to obtain is the possibility to e.g. add common mouse movement handling to widgets or block certain events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solution: use one or more event filters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430D2CA-6312-3C44-B5C5-426B5D78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04016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Qt object, re-implementing the </a:t>
            </a:r>
            <a:r>
              <a:rPr lang="en-US" dirty="0" err="1">
                <a:latin typeface="Courier New"/>
                <a:cs typeface="Courier New"/>
              </a:rPr>
              <a:t>eventFilter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function and installed to one or more Qt objects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eventFilter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 *receiver, </a:t>
            </a:r>
            <a:r>
              <a:rPr lang="en-US" dirty="0" err="1">
                <a:latin typeface="Courier New" pitchFamily="49" charset="0"/>
              </a:rPr>
              <a:t>QEvent</a:t>
            </a:r>
            <a:r>
              <a:rPr lang="en-US" dirty="0">
                <a:latin typeface="Courier New" pitchFamily="49" charset="0"/>
              </a:rPr>
              <a:t> *event)</a:t>
            </a:r>
          </a:p>
          <a:p>
            <a:pPr lvl="1"/>
            <a:r>
              <a:rPr lang="en-US" dirty="0"/>
              <a:t>This method returns </a:t>
            </a:r>
            <a:r>
              <a:rPr lang="en-US" dirty="0">
                <a:latin typeface="Courier New" pitchFamily="49" charset="0"/>
              </a:rPr>
              <a:t>true</a:t>
            </a:r>
            <a:r>
              <a:rPr lang="en-US" dirty="0"/>
              <a:t> if the filter handles the given event, </a:t>
            </a:r>
            <a:r>
              <a:rPr lang="en-US" dirty="0">
                <a:latin typeface="Courier New" pitchFamily="49" charset="0"/>
              </a:rPr>
              <a:t>false</a:t>
            </a:r>
            <a:r>
              <a:rPr lang="en-US" dirty="0"/>
              <a:t> otherwise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 *</a:t>
            </a:r>
            <a:r>
              <a:rPr lang="en-US" dirty="0" err="1">
                <a:latin typeface="Courier New" pitchFamily="49" charset="0"/>
              </a:rPr>
              <a:t>targetObject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An application-global event filter is installed on the </a:t>
            </a: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/>
              <a:t> instance</a:t>
            </a:r>
          </a:p>
          <a:p>
            <a:pPr lvl="1"/>
            <a:r>
              <a:rPr lang="en-US" dirty="0"/>
              <a:t>Avoid in general because of increased event handling time </a:t>
            </a:r>
          </a:p>
          <a:p>
            <a:pPr lvl="1"/>
            <a:r>
              <a:rPr lang="en-US" dirty="0"/>
              <a:t>Good for debugging – e.g. is there a certain event type or  not?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D4AE82F-8067-1646-B2C6-74765CC7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31195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Further</a:t>
            </a:r>
            <a:r>
              <a:rPr lang="fi-FI" dirty="0"/>
              <a:t> Notes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Events are not handled at all for objects whose thread affinity is NULL (i.e. do not belong to any thread)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An object and its event filter need to be in the same thread (i.e. have the same thread affinity) - otherwise 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does nothing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Furthermore, if one of them is moved to another thread after installation, the event filter will not be called before both are in the same thread again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filter is </a:t>
            </a:r>
            <a:r>
              <a:rPr lang="en-US" i="1" dirty="0"/>
              <a:t>not</a:t>
            </a:r>
            <a:r>
              <a:rPr lang="en-US" dirty="0"/>
              <a:t> removed by Qt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ex-event-filter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59018EC-E0EC-1A44-969D-13EEF581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63664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connect a signal to a slot? </a:t>
            </a:r>
          </a:p>
          <a:p>
            <a:r>
              <a:rPr lang="en-US" dirty="0"/>
              <a:t>How would you implement a slot?</a:t>
            </a:r>
          </a:p>
          <a:p>
            <a:r>
              <a:rPr lang="en-US" dirty="0"/>
              <a:t>How would you emit a signal?</a:t>
            </a:r>
          </a:p>
          <a:p>
            <a:r>
              <a:rPr lang="en-US" dirty="0"/>
              <a:t>Can you return a value from a slot? </a:t>
            </a:r>
          </a:p>
          <a:p>
            <a:r>
              <a:rPr lang="en-US" dirty="0"/>
              <a:t>When do you need to run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Where do you place 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and when do you need it? </a:t>
            </a:r>
          </a:p>
          <a:p>
            <a:r>
              <a:rPr lang="en-US" dirty="0"/>
              <a:t>What is the purpose of the event loop</a:t>
            </a:r>
          </a:p>
          <a:p>
            <a:r>
              <a:rPr lang="en-US" dirty="0"/>
              <a:t>How does an event make it from the device to an object in Qt?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DC3A9A1-BBF2-9E41-8559-0CB93E6B5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876776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/>
          </a:p>
          <a:p>
            <a:r>
              <a:rPr lang="en-US" b="1" dirty="0"/>
              <a:t>Between 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/>
          </a:p>
          <a:p>
            <a:r>
              <a:rPr lang="en-US" b="1" dirty="0"/>
              <a:t>Between 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12E58CA-C250-A548-9FEF-55BB4872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964329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Event Handling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build and run the lab project</a:t>
            </a:r>
          </a:p>
          <a:p>
            <a:endParaRPr lang="en-US" dirty="0"/>
          </a:p>
          <a:p>
            <a:r>
              <a:rPr lang="en-US" dirty="0"/>
              <a:t>Add the following functionality without sub-classing </a:t>
            </a:r>
          </a:p>
          <a:p>
            <a:pPr lvl="1"/>
            <a:r>
              <a:rPr lang="en-US" dirty="0"/>
              <a:t>If the left mouse button is clicked on the quote button, the window is moved to the left</a:t>
            </a:r>
          </a:p>
          <a:p>
            <a:pPr lvl="1"/>
            <a:r>
              <a:rPr lang="en-US" dirty="0"/>
              <a:t>Right click on the button moves the window to the right </a:t>
            </a:r>
          </a:p>
          <a:p>
            <a:pPr lvl="1"/>
            <a:endParaRPr lang="en-US" dirty="0"/>
          </a:p>
          <a:p>
            <a:r>
              <a:rPr lang="en-US" dirty="0"/>
              <a:t>In your event handler</a:t>
            </a:r>
          </a:p>
          <a:p>
            <a:pPr lvl="1"/>
            <a:r>
              <a:rPr lang="en-US" dirty="0"/>
              <a:t>Check the event type – 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::type()</a:t>
            </a:r>
          </a:p>
          <a:p>
            <a:pPr lvl="1"/>
            <a:r>
              <a:rPr lang="en-US" dirty="0"/>
              <a:t>In case of mouse press event, cast the event to mouse event</a:t>
            </a:r>
          </a:p>
          <a:p>
            <a:pPr lvl="1"/>
            <a:r>
              <a:rPr lang="en-US" dirty="0"/>
              <a:t>Cast the receiver Qt object to </a:t>
            </a:r>
            <a:r>
              <a:rPr lang="en-US" dirty="0">
                <a:latin typeface="Courier New"/>
                <a:cs typeface="Courier New"/>
              </a:rPr>
              <a:t>QWidget</a:t>
            </a:r>
          </a:p>
          <a:p>
            <a:pPr lvl="1"/>
            <a:r>
              <a:rPr lang="en-US" dirty="0"/>
              <a:t>Check, which mouse button is pressed (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LeftButton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or 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RightButton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Get the widget position with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 QWidget::</a:t>
            </a:r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and move it with </a:t>
            </a:r>
            <a:r>
              <a:rPr lang="en-US" dirty="0">
                <a:latin typeface="Courier New"/>
                <a:cs typeface="Courier New"/>
              </a:rPr>
              <a:t>move(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x,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y)</a:t>
            </a:r>
          </a:p>
          <a:p>
            <a:pPr lvl="1"/>
            <a:r>
              <a:rPr lang="en-US" dirty="0"/>
              <a:t>Add any other functionality, possibly required by your event handler </a:t>
            </a: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lab-event-handling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3A505F37-E06D-054C-B507-E47E5B04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2096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Qt? 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816842" y="3131620"/>
            <a:ext cx="2376487" cy="17287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dirty="0"/>
              <a:t>All in One - Framework</a:t>
            </a:r>
            <a:br>
              <a:rPr lang="en-US" sz="2000" dirty="0"/>
            </a:br>
            <a:endParaRPr lang="en-US" sz="2000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Powerful &amp; Modern Development Framework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3354031" y="3128773"/>
            <a:ext cx="2376487" cy="17287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dirty="0"/>
              <a:t>Code Once, Deploy Everywhere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Cross-Platform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Integrated Development Tools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5877706" y="3128773"/>
            <a:ext cx="2810277" cy="17287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dirty="0"/>
              <a:t>Productive development environment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dirty="0"/>
              <a:t>Cross-Platform IDE,</a:t>
            </a:r>
            <a:br>
              <a:rPr lang="en-US" dirty="0"/>
            </a:br>
            <a:r>
              <a:rPr lang="en-US" dirty="0" err="1"/>
              <a:t>QtCreator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470776"/>
            <a:ext cx="1515076" cy="1515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10" y="1470776"/>
            <a:ext cx="1515076" cy="15150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28" y="1470776"/>
            <a:ext cx="1515076" cy="1515076"/>
          </a:xfrm>
          <a:prstGeom prst="rect">
            <a:avLst/>
          </a:prstGeom>
        </p:spPr>
      </p:pic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9BD39B79-A9D2-6D49-851D-E5CDC636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240690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Meta-Object and Meta-Type Systems</a:t>
            </a:r>
          </a:p>
        </p:txBody>
      </p:sp>
    </p:spTree>
    <p:extLst>
      <p:ext uri="{BB962C8B-B14F-4D97-AF65-F5344CB8AC3E}">
        <p14:creationId xmlns:p14="http://schemas.microsoft.com/office/powerpoint/2010/main" val="32831370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Meta-Object System</a:t>
            </a:r>
          </a:p>
          <a:p>
            <a:r>
              <a:rPr lang="en-US" dirty="0"/>
              <a:t>Property System</a:t>
            </a:r>
          </a:p>
          <a:p>
            <a:r>
              <a:rPr lang="en-US" dirty="0"/>
              <a:t>Enumerations</a:t>
            </a:r>
          </a:p>
          <a:p>
            <a:r>
              <a:rPr lang="en-US" dirty="0"/>
              <a:t>Variants </a:t>
            </a:r>
          </a:p>
          <a:p>
            <a:r>
              <a:rPr lang="en-US" dirty="0"/>
              <a:t>Meta-Type System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11B5E86-E6E6-504D-B4E2-ED705398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16083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…Qt object properties and their usage </a:t>
            </a:r>
          </a:p>
          <a:p>
            <a:r>
              <a:rPr lang="en-US" dirty="0"/>
              <a:t>... about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and meta-type system</a:t>
            </a:r>
          </a:p>
          <a:p>
            <a:r>
              <a:rPr lang="en-US" dirty="0"/>
              <a:t>… how to register custom value types</a:t>
            </a:r>
          </a:p>
          <a:p>
            <a:r>
              <a:rPr lang="en-US" dirty="0"/>
              <a:t>…benefits of using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4FDE324-6CD0-144D-8448-473093FD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530630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59" y="980373"/>
            <a:ext cx="4686633" cy="29523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Meta-Object System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54171" cy="3784986"/>
          </a:xfrm>
        </p:spPr>
        <p:txBody>
          <a:bodyPr>
            <a:normAutofit/>
          </a:bodyPr>
          <a:lstStyle/>
          <a:p>
            <a:r>
              <a:rPr lang="en-US" dirty="0"/>
              <a:t>Adds dynamic features to Qt objects</a:t>
            </a:r>
          </a:p>
          <a:p>
            <a:r>
              <a:rPr lang="en-US" dirty="0"/>
              <a:t>Features can be introspected via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Class and parent class names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Class info</a:t>
            </a:r>
          </a:p>
          <a:p>
            <a:pPr lvl="1"/>
            <a:r>
              <a:rPr lang="en-US" dirty="0"/>
              <a:t>Method information</a:t>
            </a:r>
          </a:p>
          <a:p>
            <a:pPr lvl="2"/>
            <a:r>
              <a:rPr lang="en-US" dirty="0"/>
              <a:t>Type: constructor, signal, slot, method</a:t>
            </a:r>
          </a:p>
          <a:p>
            <a:pPr lvl="2"/>
            <a:r>
              <a:rPr lang="en-US" dirty="0"/>
              <a:t>Signature</a:t>
            </a:r>
          </a:p>
          <a:p>
            <a:pPr lvl="1"/>
            <a:r>
              <a:rPr lang="en-US" dirty="0"/>
              <a:t>Properties </a:t>
            </a:r>
          </a:p>
          <a:p>
            <a:pPr lvl="1"/>
            <a:r>
              <a:rPr lang="en-US" dirty="0"/>
              <a:t>Enumerations and flags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defines a static meta-object </a:t>
            </a:r>
          </a:p>
          <a:p>
            <a:pPr lvl="1"/>
            <a:r>
              <a:rPr lang="en-US" dirty="0"/>
              <a:t>Actual object data generated with the </a:t>
            </a:r>
            <a:r>
              <a:rPr lang="en-US" dirty="0" err="1">
                <a:latin typeface="Courier New"/>
                <a:cs typeface="Courier New"/>
              </a:rPr>
              <a:t>moc</a:t>
            </a:r>
            <a:r>
              <a:rPr lang="en-US" dirty="0"/>
              <a:t> tool</a:t>
            </a:r>
          </a:p>
          <a:p>
            <a:endParaRPr lang="en-US" dirty="0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5D58168-B335-A54B-8282-BF151050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541713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Object Class Declaration – </a:t>
            </a:r>
            <a:r>
              <a:rPr lang="en-US" dirty="0" err="1"/>
              <a:t>QWindow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675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</a:t>
            </a:r>
          </a:p>
          <a:p>
            <a:pPr>
              <a:lnSpc>
                <a:spcPct val="90000"/>
              </a:lnSpc>
            </a:pPr>
            <a:r>
              <a:rPr lang="en-US" dirty="0"/>
              <a:t>One </a:t>
            </a:r>
            <a:r>
              <a:rPr lang="en-US" dirty="0" err="1">
                <a:latin typeface="Courier New"/>
                <a:cs typeface="Courier New"/>
              </a:rPr>
              <a:t>enum</a:t>
            </a:r>
            <a:r>
              <a:rPr lang="en-US" dirty="0"/>
              <a:t> added to the meta-object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2" y="1370839"/>
            <a:ext cx="4220894" cy="6759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Signals and slots </a:t>
            </a:r>
          </a:p>
          <a:p>
            <a:r>
              <a:rPr lang="en-US" dirty="0"/>
              <a:t>Properties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389" y="1960486"/>
            <a:ext cx="7931433" cy="3255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Q_QUICK_EXPORT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QQuickWindow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QWindow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Q_OBJECT </a:t>
            </a:r>
            <a:r>
              <a:rPr lang="en-US" sz="1200" dirty="0"/>
              <a:t>// Defines a static meta-object for the class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0080"/>
                </a:solidFill>
              </a:rPr>
              <a:t>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setColor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NOTIFY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colorChanged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    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QQuickItem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CONSTANT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808000"/>
              </a:solidFill>
            </a:endParaRPr>
          </a:p>
          <a:p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enum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SceneGraphError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800080"/>
                </a:solidFill>
              </a:rPr>
              <a:t>ContextNotAvailable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00"/>
                </a:solidFill>
              </a:rPr>
              <a:t>};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Q_ENUM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SceneGraphError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800000"/>
              </a:solidFill>
            </a:endParaRPr>
          </a:p>
          <a:p>
            <a:endParaRPr lang="en-US" sz="1200" dirty="0">
              <a:solidFill>
                <a:srgbClr val="800000"/>
              </a:solidFill>
            </a:endParaRPr>
          </a:p>
          <a:p>
            <a:r>
              <a:rPr lang="en-US" sz="1200" dirty="0">
                <a:solidFill>
                  <a:srgbClr val="800000"/>
                </a:solidFill>
              </a:rPr>
              <a:t>Q_SIGNALS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frameSwapped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8000"/>
                </a:solidFill>
              </a:rPr>
              <a:t>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openglContextCreated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QOpenGLContext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/>
              <a:t>context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sceneGraphInitialized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808000"/>
              </a:solidFill>
            </a:endParaRPr>
          </a:p>
          <a:p>
            <a:endParaRPr lang="en-US" sz="1200" dirty="0">
              <a:solidFill>
                <a:srgbClr val="808000"/>
              </a:solidFill>
            </a:endParaRPr>
          </a:p>
          <a:p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80"/>
                </a:solidFill>
              </a:rPr>
              <a:t>Q_SLOTS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update();</a:t>
            </a:r>
            <a:r>
              <a:rPr lang="en-US" sz="1200" dirty="0"/>
              <a:t> 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BD71993-24E0-3841-89D0-2B9C7849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965401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QMetaObject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Contains meta-information about Qt objects</a:t>
            </a:r>
          </a:p>
          <a:p>
            <a:endParaRPr lang="en-US" dirty="0"/>
          </a:p>
          <a:p>
            <a:r>
              <a:rPr lang="en-US" dirty="0"/>
              <a:t>Allows object introspection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char *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classname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::inherits(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metaObject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Qt object may contain any custom information in </a:t>
            </a:r>
            <a:r>
              <a:rPr lang="en-US" dirty="0">
                <a:latin typeface="Courier New"/>
                <a:cs typeface="Courier New"/>
              </a:rPr>
              <a:t>&lt;name, value&gt; </a:t>
            </a:r>
            <a:r>
              <a:rPr lang="en-US" dirty="0"/>
              <a:t>pairs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urier New"/>
                <a:cs typeface="Courier New"/>
              </a:rPr>
              <a:t>Q_CLASSINFO(“author”, “Qt Developer”);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QMetaClassInfo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classInfo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index)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C97B962-0479-A143-BDF7-23B2C0156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988336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Introspection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5" y="5451953"/>
            <a:ext cx="4275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ex-object-introspection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50713" y="1370838"/>
            <a:ext cx="7932110" cy="3497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objToString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result;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-&gt;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metaObject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result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{"</a:t>
            </a:r>
            <a:r>
              <a:rPr lang="en-US" sz="1200" dirty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superClass</a:t>
            </a:r>
            <a:r>
              <a:rPr lang="en-US" sz="1200" dirty="0"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());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</a:t>
            </a:r>
            <a:r>
              <a:rPr lang="en-US" sz="1200" dirty="0" err="1">
                <a:latin typeface="Courier New"/>
                <a:cs typeface="Courier New"/>
              </a:rPr>
              <a:t>methodCount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++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meta-&gt;method(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method.methodType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</a:t>
            </a:r>
            <a:r>
              <a:rPr lang="en-US" sz="1200" dirty="0" err="1">
                <a:latin typeface="Courier New"/>
                <a:cs typeface="Courier New"/>
              </a:rPr>
              <a:t>signalPrefix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"Q_SIGNAL"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else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</a:t>
            </a:r>
            <a:r>
              <a:rPr lang="en-US" sz="1200" dirty="0" err="1">
                <a:latin typeface="Courier New"/>
                <a:cs typeface="Courier New"/>
              </a:rPr>
              <a:t>signalPrefix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"Q_SLOT"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result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%3;"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signalPrefix</a:t>
            </a:r>
            <a:r>
              <a:rPr lang="en-US" sz="1200" dirty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typeToName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method.returnType</a:t>
            </a:r>
            <a:r>
              <a:rPr lang="en-US" sz="1200" dirty="0">
                <a:latin typeface="Courier New"/>
                <a:cs typeface="Courier New"/>
              </a:rPr>
              <a:t>()))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method.methodSignature</a:t>
            </a:r>
            <a:r>
              <a:rPr lang="en-US" sz="1200" dirty="0">
                <a:latin typeface="Courier New"/>
                <a:cs typeface="Courier New"/>
              </a:rPr>
              <a:t>()));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}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07F2D2A-EF18-5440-B8F1-1CD4F12D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008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QMetaObject</a:t>
            </a:r>
            <a:r>
              <a:rPr lang="en-US" dirty="0"/>
              <a:t> – Method Invocation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Qt object method marked as </a:t>
            </a:r>
            <a:r>
              <a:rPr lang="en-US" dirty="0">
                <a:latin typeface="Courier New"/>
                <a:cs typeface="Courier New"/>
              </a:rPr>
              <a:t>Q_SLOT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Q_INVOKABLE</a:t>
            </a:r>
            <a:r>
              <a:rPr lang="en-US" dirty="0"/>
              <a:t> can be invoked </a:t>
            </a:r>
          </a:p>
          <a:p>
            <a:pPr lvl="1"/>
            <a:r>
              <a:rPr lang="en-US" dirty="0"/>
              <a:t>Provided allowed by method access </a:t>
            </a:r>
            <a:r>
              <a:rPr lang="en-US" dirty="0" err="1"/>
              <a:t>specifiers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457195" lvl="1" indent="0">
              <a:buNone/>
            </a:pP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invokeMethod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*object,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char *member,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Qt::</a:t>
            </a:r>
            <a:r>
              <a:rPr lang="en-US" dirty="0" err="1">
                <a:latin typeface="Courier New"/>
                <a:cs typeface="Courier New"/>
              </a:rPr>
              <a:t>ConnectionType</a:t>
            </a:r>
            <a:r>
              <a:rPr lang="en-US" dirty="0">
                <a:latin typeface="Courier New"/>
                <a:cs typeface="Courier New"/>
              </a:rPr>
              <a:t> type,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QGenericReturnArgument</a:t>
            </a:r>
            <a:r>
              <a:rPr lang="en-US" dirty="0">
                <a:latin typeface="Courier New"/>
                <a:cs typeface="Courier New"/>
              </a:rPr>
              <a:t> ret,</a:t>
            </a:r>
          </a:p>
          <a:p>
            <a:pPr marL="457195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QGenericArgument</a:t>
            </a:r>
            <a:r>
              <a:rPr lang="en-US" dirty="0">
                <a:latin typeface="Courier New"/>
                <a:cs typeface="Courier New"/>
              </a:rPr>
              <a:t> val0, …)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Generic return values and arguments can be defined with corresponding macros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Q_RETURN_ARG(Type,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Type &amp;value) // Q_RETURN_ARG(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x)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Q_ARG(Type,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Type &amp;value)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661949C-8B26-DB4C-B3A0-C77AD8AB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125018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Allows Qt objects to expose data as properties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Exposed properties are not limited to data members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Platform and compiler independent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Property access does not require any knowledge of the Qt object type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Used by many Qt frameworks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Animation framework animates Qt object properties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Style sheets can be used to assign values to properties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QML engine manages property bindings between Qt objects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3BB8D59-4D73-7444-87AC-27BBC487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631560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Properties from </a:t>
            </a:r>
            <a:r>
              <a:rPr lang="en-US" dirty="0" err="1"/>
              <a:t>QObject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2" y="1370840"/>
            <a:ext cx="8062707" cy="2912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Q_PROPERTY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Type </a:t>
            </a:r>
            <a:r>
              <a:rPr lang="en-US" sz="1200" dirty="0">
                <a:latin typeface="Courier New"/>
                <a:cs typeface="Courier New"/>
              </a:rPr>
              <a:t>name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(READ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[ </a:t>
            </a:r>
            <a:r>
              <a:rPr lang="en-US" sz="1200" dirty="0">
                <a:latin typeface="Courier New"/>
                <a:cs typeface="Courier New"/>
              </a:rPr>
              <a:t>WRITE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] |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memberVariable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[( </a:t>
            </a:r>
            <a:r>
              <a:rPr lang="en-US" sz="1200" dirty="0">
                <a:latin typeface="Courier New"/>
                <a:cs typeface="Courier New"/>
              </a:rPr>
              <a:t>READ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| </a:t>
            </a:r>
            <a:r>
              <a:rPr lang="en-US" sz="1200" dirty="0">
                <a:latin typeface="Courier New"/>
                <a:cs typeface="Courier New"/>
              </a:rPr>
              <a:t>WRITE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)])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>
                <a:latin typeface="Courier New"/>
                <a:cs typeface="Courier New"/>
              </a:rPr>
              <a:t>// MEMBER is straightforward mapping to a member variable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>
                <a:latin typeface="Courier New"/>
                <a:cs typeface="Courier New"/>
              </a:rPr>
              <a:t>// If any processing is required, use READ / WRITE 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>
                <a:latin typeface="Courier New"/>
                <a:cs typeface="Courier New"/>
              </a:rPr>
              <a:t>[ RESET </a:t>
            </a:r>
            <a:r>
              <a:rPr lang="en-US" sz="1200" dirty="0" err="1">
                <a:latin typeface="Courier New"/>
                <a:cs typeface="Courier New"/>
              </a:rPr>
              <a:t>resetFunction</a:t>
            </a:r>
            <a:r>
              <a:rPr lang="en-US" sz="1200" dirty="0">
                <a:latin typeface="Courier New"/>
                <a:cs typeface="Courier New"/>
              </a:rPr>
              <a:t> ] // Implemented, if reset is different from WRITE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NOTIFY </a:t>
            </a:r>
            <a:r>
              <a:rPr lang="en-US" sz="1200" dirty="0" err="1">
                <a:latin typeface="Courier New"/>
                <a:cs typeface="Courier New"/>
              </a:rPr>
              <a:t>notifySignal</a:t>
            </a:r>
            <a:r>
              <a:rPr lang="en-US" sz="1200" dirty="0">
                <a:latin typeface="Courier New"/>
                <a:cs typeface="Courier New"/>
              </a:rPr>
              <a:t> ] // Emitted, when the property value changes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REVISION 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]        // Used often in QML to define API revision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DESIGNABLE 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]     // Property accessible in Qt Designer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SCRIPTABLE 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]      // Property accessible in Qt Script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STORED 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]         // False, if property not stored by object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USER 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]           // One essential property can be marked USER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CONSTANT ]            // Constant property, no WRITE or NOTIFY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[ FINAL ]               // Property not overridden in subclasses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113CDBF-312F-FA48-BF13-4151AAB6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7076763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62701</TotalTime>
  <Words>10630</Words>
  <Application>Microsoft Macintosh PowerPoint</Application>
  <PresentationFormat>On-screen Show (16:10)</PresentationFormat>
  <Paragraphs>2232</Paragraphs>
  <Slides>154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6" baseType="lpstr">
      <vt:lpstr>굴림</vt:lpstr>
      <vt:lpstr>MS PGothic</vt:lpstr>
      <vt:lpstr>ヒラギノ角ゴ Pro W3</vt:lpstr>
      <vt:lpstr>Arial</vt:lpstr>
      <vt:lpstr>Calibri</vt:lpstr>
      <vt:lpstr>Courier New</vt:lpstr>
      <vt:lpstr>Open Sans</vt:lpstr>
      <vt:lpstr>Open Sans Light</vt:lpstr>
      <vt:lpstr>Symbol</vt:lpstr>
      <vt:lpstr>Titillium Web</vt:lpstr>
      <vt:lpstr>Verdana</vt:lpstr>
      <vt:lpstr>Default Theme</vt:lpstr>
      <vt:lpstr>Qt Essentials</vt:lpstr>
      <vt:lpstr>Contents</vt:lpstr>
      <vt:lpstr>Fundamentals</vt:lpstr>
      <vt:lpstr>Contents</vt:lpstr>
      <vt:lpstr>Objectives</vt:lpstr>
      <vt:lpstr>The Qt Company: A Brief Introduction</vt:lpstr>
      <vt:lpstr>Qt History</vt:lpstr>
      <vt:lpstr>Qt History</vt:lpstr>
      <vt:lpstr>What Is Qt? </vt:lpstr>
      <vt:lpstr>Qt for Application Development &amp; use cases</vt:lpstr>
      <vt:lpstr>Qt Device Creation &amp; Qt offerings for industries</vt:lpstr>
      <vt:lpstr>Where There’s a User Interface, There’s Qt </vt:lpstr>
      <vt:lpstr>The Qt Company Trusted by 5000+ Companies  from 70+ Industries</vt:lpstr>
      <vt:lpstr>Qt Applications Are Native Applications </vt:lpstr>
      <vt:lpstr>Qt Modules </vt:lpstr>
      <vt:lpstr>Licensing Options </vt:lpstr>
      <vt:lpstr>Licensing Options </vt:lpstr>
      <vt:lpstr>“Hello World” in Qt – Widget-Based    </vt:lpstr>
      <vt:lpstr>“Hello World” in Qt – Qt Quick -Based    </vt:lpstr>
      <vt:lpstr>Project File - helloworld.pro  </vt:lpstr>
      <vt:lpstr>Using qmake </vt:lpstr>
      <vt:lpstr>Useful qmake Variables</vt:lpstr>
      <vt:lpstr>Using qmake Variables </vt:lpstr>
      <vt:lpstr>Alternatives to qmake: cmake </vt:lpstr>
      <vt:lpstr>Alternatives to qmake: Qt Build Suite (QBS)</vt:lpstr>
      <vt:lpstr>Creating, Building, and Debugging Applications with QtCreator</vt:lpstr>
      <vt:lpstr>Qt Creator IDE</vt:lpstr>
      <vt:lpstr>Finding Code – Locator </vt:lpstr>
      <vt:lpstr>Kits </vt:lpstr>
      <vt:lpstr>Build and Run Settings – Qt Creator Project Mode</vt:lpstr>
      <vt:lpstr>Debugging an Application – Locally or Remotely </vt:lpstr>
      <vt:lpstr>Code Analysis </vt:lpstr>
      <vt:lpstr>Qt Creator Demo "Hello World" </vt:lpstr>
      <vt:lpstr>Practical Tips for Developers</vt:lpstr>
      <vt:lpstr>Qt Documentation </vt:lpstr>
      <vt:lpstr>Finding the Answers </vt:lpstr>
      <vt:lpstr>Qt Coding Convention </vt:lpstr>
      <vt:lpstr>Includes and Compilation Time </vt:lpstr>
      <vt:lpstr>Qt Debugging Aids – Logging  </vt:lpstr>
      <vt:lpstr>Logging Message Categories </vt:lpstr>
      <vt:lpstr>Qt Debugging Aids – Asserts</vt:lpstr>
      <vt:lpstr>Qt Debugging Aids – Debug Dumps</vt:lpstr>
      <vt:lpstr>Questions And Answers </vt:lpstr>
      <vt:lpstr>Summary</vt:lpstr>
      <vt:lpstr>Qt Object Model </vt:lpstr>
      <vt:lpstr>Contents</vt:lpstr>
      <vt:lpstr>Objectives</vt:lpstr>
      <vt:lpstr>Qt’s Object Model </vt:lpstr>
      <vt:lpstr>QObject – Heart of Qt’s Object Model </vt:lpstr>
      <vt:lpstr>Object Tree </vt:lpstr>
      <vt:lpstr>Object Creation </vt:lpstr>
      <vt:lpstr>Object Deletion – deleteLater()</vt:lpstr>
      <vt:lpstr>Object Deletion – QPointer  </vt:lpstr>
      <vt:lpstr>Object Deletion – QScopedPointer </vt:lpstr>
      <vt:lpstr>Data Sharing </vt:lpstr>
      <vt:lpstr>Object Communication </vt:lpstr>
      <vt:lpstr>Communication between Qt Objects </vt:lpstr>
      <vt:lpstr>Callbacks </vt:lpstr>
      <vt:lpstr>Object Communication with Signals and Slots</vt:lpstr>
      <vt:lpstr>Qt Object Class Declaration with Signals and Slots</vt:lpstr>
      <vt:lpstr>Connecting Signals to Slots </vt:lpstr>
      <vt:lpstr>Signal Slot Connection Variants </vt:lpstr>
      <vt:lpstr>Connect – Pointers to Member Functions </vt:lpstr>
      <vt:lpstr>Connect – String-based Connections </vt:lpstr>
      <vt:lpstr>Connect – Non-Member</vt:lpstr>
      <vt:lpstr>Connect – Lambda Functions</vt:lpstr>
      <vt:lpstr>Variations of Signal/Slot Connections </vt:lpstr>
      <vt:lpstr>Connection Types</vt:lpstr>
      <vt:lpstr>Disconnecting Signals</vt:lpstr>
      <vt:lpstr>Lab – Connect to Click </vt:lpstr>
      <vt:lpstr>Lab – Source Compatibility </vt:lpstr>
      <vt:lpstr>Event Handling </vt:lpstr>
      <vt:lpstr>Event Processing </vt:lpstr>
      <vt:lpstr>Event Processing </vt:lpstr>
      <vt:lpstr>1. Generate Events </vt:lpstr>
      <vt:lpstr>Synchronous and Asynchronous Events</vt:lpstr>
      <vt:lpstr>2. Queue Events </vt:lpstr>
      <vt:lpstr>Event Loops</vt:lpstr>
      <vt:lpstr>3. Dispatch Events </vt:lpstr>
      <vt:lpstr>Event Processing in Long-Running Tasks </vt:lpstr>
      <vt:lpstr>4. Event Handling </vt:lpstr>
      <vt:lpstr>Event Handling </vt:lpstr>
      <vt:lpstr>Accepting and Ignoring QCloseEvent</vt:lpstr>
      <vt:lpstr>Event Filters</vt:lpstr>
      <vt:lpstr>Event Filters</vt:lpstr>
      <vt:lpstr>Further Notes</vt:lpstr>
      <vt:lpstr>Questions And Answers </vt:lpstr>
      <vt:lpstr>Summary</vt:lpstr>
      <vt:lpstr>Lab – Event Handling </vt:lpstr>
      <vt:lpstr>Meta-Object and Meta-Type Systems</vt:lpstr>
      <vt:lpstr>Contents</vt:lpstr>
      <vt:lpstr>Objectives</vt:lpstr>
      <vt:lpstr>Meta-Object System </vt:lpstr>
      <vt:lpstr>Qt Object Class Declaration – QWindow </vt:lpstr>
      <vt:lpstr>QMetaObject </vt:lpstr>
      <vt:lpstr>Object Introspection </vt:lpstr>
      <vt:lpstr>QMetaObject – Method Invocation </vt:lpstr>
      <vt:lpstr>Property System</vt:lpstr>
      <vt:lpstr>Providing Properties from QObject</vt:lpstr>
      <vt:lpstr>Providing Properties from QObject</vt:lpstr>
      <vt:lpstr>Accessing Properties </vt:lpstr>
      <vt:lpstr>Enumerations </vt:lpstr>
      <vt:lpstr>Variants</vt:lpstr>
      <vt:lpstr>Using Variants </vt:lpstr>
      <vt:lpstr>Meta-Type System</vt:lpstr>
      <vt:lpstr>Custom Types and QVariant</vt:lpstr>
      <vt:lpstr>Limitations on Custom Types</vt:lpstr>
      <vt:lpstr>Questions and Answers </vt:lpstr>
      <vt:lpstr>Summary </vt:lpstr>
      <vt:lpstr>Core Classes</vt:lpstr>
      <vt:lpstr>Contents</vt:lpstr>
      <vt:lpstr>Objectives</vt:lpstr>
      <vt:lpstr>String Handling</vt:lpstr>
      <vt:lpstr>QString and QByteArray</vt:lpstr>
      <vt:lpstr>String Creation</vt:lpstr>
      <vt:lpstr>String Creation</vt:lpstr>
      <vt:lpstr>String Creation and Performance </vt:lpstr>
      <vt:lpstr>Text Processing with QString </vt:lpstr>
      <vt:lpstr>Extracting Data from the Strings</vt:lpstr>
      <vt:lpstr>QStringView </vt:lpstr>
      <vt:lpstr>QByteArray</vt:lpstr>
      <vt:lpstr>Formatted Output with QString::arg() </vt:lpstr>
      <vt:lpstr>Text Processing with QString </vt:lpstr>
      <vt:lpstr>Text Processing with QStringList </vt:lpstr>
      <vt:lpstr>Text Processing with Regular Expressions </vt:lpstr>
      <vt:lpstr>Handling Files</vt:lpstr>
      <vt:lpstr>Essential Classes </vt:lpstr>
      <vt:lpstr>File I/O</vt:lpstr>
      <vt:lpstr>Reading and Writing Data with QIODevice</vt:lpstr>
      <vt:lpstr>File I/O</vt:lpstr>
      <vt:lpstr>Streaming</vt:lpstr>
      <vt:lpstr>Data Stream </vt:lpstr>
      <vt:lpstr>Memory-Mapped Files</vt:lpstr>
      <vt:lpstr>Item Containers</vt:lpstr>
      <vt:lpstr>Container Classes </vt:lpstr>
      <vt:lpstr>Using Containers  </vt:lpstr>
      <vt:lpstr>Algorithm Complexity </vt:lpstr>
      <vt:lpstr>Storing Classes in Qt Container </vt:lpstr>
      <vt:lpstr>Requirements on Container Keys </vt:lpstr>
      <vt:lpstr>Memory Usage and Performance</vt:lpstr>
      <vt:lpstr>Custom Types and Performance </vt:lpstr>
      <vt:lpstr>Iterators  </vt:lpstr>
      <vt:lpstr>Iterators Java style </vt:lpstr>
      <vt:lpstr>Modifying During Iteration </vt:lpstr>
      <vt:lpstr>Iterating Over QMap and QHash </vt:lpstr>
      <vt:lpstr>STL-style Iterators </vt:lpstr>
      <vt:lpstr>The Q_FOREACH Keyword </vt:lpstr>
      <vt:lpstr>Algorithms </vt:lpstr>
      <vt:lpstr>Algorithms </vt:lpstr>
      <vt:lpstr>Algorithms </vt:lpstr>
      <vt:lpstr>Questions And Answers </vt:lpstr>
      <vt:lpstr>Summary</vt:lpstr>
      <vt:lpstr>Lab – Item Containers </vt:lpstr>
      <vt:lpstr>Thank You!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677</cp:revision>
  <dcterms:created xsi:type="dcterms:W3CDTF">2014-12-12T08:34:31Z</dcterms:created>
  <dcterms:modified xsi:type="dcterms:W3CDTF">2018-03-12T06:48:09Z</dcterms:modified>
</cp:coreProperties>
</file>